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39"/>
  </p:notesMasterIdLst>
  <p:sldIdLst>
    <p:sldId id="266" r:id="rId2"/>
    <p:sldId id="267" r:id="rId3"/>
    <p:sldId id="300" r:id="rId4"/>
    <p:sldId id="277" r:id="rId5"/>
    <p:sldId id="307" r:id="rId6"/>
    <p:sldId id="308" r:id="rId7"/>
    <p:sldId id="278" r:id="rId8"/>
    <p:sldId id="279" r:id="rId9"/>
    <p:sldId id="309" r:id="rId10"/>
    <p:sldId id="321" r:id="rId11"/>
    <p:sldId id="312" r:id="rId12"/>
    <p:sldId id="320" r:id="rId13"/>
    <p:sldId id="323" r:id="rId14"/>
    <p:sldId id="347" r:id="rId15"/>
    <p:sldId id="348" r:id="rId16"/>
    <p:sldId id="324" r:id="rId17"/>
    <p:sldId id="326" r:id="rId18"/>
    <p:sldId id="333" r:id="rId19"/>
    <p:sldId id="327" r:id="rId20"/>
    <p:sldId id="328" r:id="rId21"/>
    <p:sldId id="329" r:id="rId22"/>
    <p:sldId id="350" r:id="rId23"/>
    <p:sldId id="334" r:id="rId24"/>
    <p:sldId id="335" r:id="rId25"/>
    <p:sldId id="336" r:id="rId26"/>
    <p:sldId id="337" r:id="rId27"/>
    <p:sldId id="338" r:id="rId28"/>
    <p:sldId id="340" r:id="rId29"/>
    <p:sldId id="341" r:id="rId30"/>
    <p:sldId id="346" r:id="rId31"/>
    <p:sldId id="349" r:id="rId32"/>
    <p:sldId id="345" r:id="rId33"/>
    <p:sldId id="356" r:id="rId34"/>
    <p:sldId id="357" r:id="rId35"/>
    <p:sldId id="315" r:id="rId36"/>
    <p:sldId id="294" r:id="rId37"/>
    <p:sldId id="296" r:id="rId38"/>
  </p:sldIdLst>
  <p:sldSz cx="12192000" cy="6858000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Noto Sans" panose="020B0502040504020204" pitchFamily="34" charset="0"/>
      <p:regular r:id="rId41"/>
      <p:bold r:id="rId42"/>
    </p:embeddedFont>
    <p:embeddedFont>
      <p:font typeface="Noto Sans Black" panose="020B0502040504020204" pitchFamily="34" charset="0"/>
      <p:bold r:id="rId43"/>
    </p:embeddedFont>
    <p:embeddedFont>
      <p:font typeface="Noto Sans KR" panose="020B0200000000000000" pitchFamily="50" charset="-127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260"/>
    <a:srgbClr val="2B71E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59" autoAdjust="0"/>
    <p:restoredTop sz="76312" autoAdjust="0"/>
  </p:normalViewPr>
  <p:slideViewPr>
    <p:cSldViewPr snapToGrid="0">
      <p:cViewPr>
        <p:scale>
          <a:sx n="67" d="100"/>
          <a:sy n="67" d="100"/>
        </p:scale>
        <p:origin x="306" y="45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28B0A80-13FA-472B-8D8B-AE29A549330E}" type="datetime1">
              <a:rPr lang="ko-KR" altLang="en-US"/>
              <a:pPr lvl="0">
                <a:defRPr/>
              </a:pPr>
              <a:t>2025-06-06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B55ED50-7657-40F4-8D4C-C1F121A6F0D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2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B479F-5BF2-91B8-B0FD-44CD5A743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5C570F-0214-458C-F99F-9D49E3EFB3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30E58C-945D-81F6-FBFE-5446D1C21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지하철 데이터를 시각화해보면 다음과 같이 나오는데요</a:t>
            </a:r>
            <a:r>
              <a:rPr lang="en-US" altLang="ko-KR" dirty="0"/>
              <a:t>, </a:t>
            </a:r>
            <a:r>
              <a:rPr lang="ko-KR" altLang="en-US" dirty="0"/>
              <a:t>여기서 이런 생각을 해볼 수 있습니다</a:t>
            </a:r>
            <a:r>
              <a:rPr lang="en-US" altLang="ko-KR" dirty="0"/>
              <a:t>. </a:t>
            </a:r>
            <a:r>
              <a:rPr lang="ko-KR" altLang="en-US" dirty="0"/>
              <a:t>과연 산본 </a:t>
            </a:r>
            <a:r>
              <a:rPr lang="en-US" altLang="ko-KR" dirty="0"/>
              <a:t>-&gt; </a:t>
            </a:r>
            <a:r>
              <a:rPr lang="ko-KR" altLang="en-US" dirty="0" err="1"/>
              <a:t>동묘앞</a:t>
            </a:r>
            <a:r>
              <a:rPr lang="ko-KR" altLang="en-US" dirty="0"/>
              <a:t> 까지의 경로와 산본 </a:t>
            </a:r>
            <a:r>
              <a:rPr lang="en-US" altLang="ko-KR" dirty="0"/>
              <a:t>-&gt; </a:t>
            </a:r>
            <a:r>
              <a:rPr lang="ko-KR" altLang="en-US" dirty="0"/>
              <a:t>청량리 까지의 경로가 크게 다를까</a:t>
            </a:r>
            <a:r>
              <a:rPr lang="en-US" altLang="ko-KR" dirty="0"/>
              <a:t>? </a:t>
            </a:r>
            <a:r>
              <a:rPr lang="ko-KR" altLang="en-US" dirty="0"/>
              <a:t>저는 산본 </a:t>
            </a:r>
            <a:r>
              <a:rPr lang="en-US" altLang="ko-KR" dirty="0"/>
              <a:t>-&gt; </a:t>
            </a:r>
            <a:r>
              <a:rPr lang="ko-KR" altLang="en-US" dirty="0"/>
              <a:t>청량리는 산본 </a:t>
            </a:r>
            <a:r>
              <a:rPr lang="en-US" altLang="ko-KR" dirty="0"/>
              <a:t>-&gt; </a:t>
            </a:r>
            <a:r>
              <a:rPr lang="ko-KR" altLang="en-US" dirty="0" err="1"/>
              <a:t>동묘앞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청량리의 경로와 동일할 거라는 가정을 했습니다</a:t>
            </a:r>
            <a:r>
              <a:rPr lang="en-US" altLang="ko-KR" dirty="0"/>
              <a:t>. </a:t>
            </a:r>
            <a:r>
              <a:rPr lang="ko-KR" altLang="en-US" dirty="0"/>
              <a:t>꽤나 그럴듯하지 않나요</a:t>
            </a:r>
            <a:r>
              <a:rPr lang="en-US" altLang="ko-KR" dirty="0"/>
              <a:t>? </a:t>
            </a:r>
            <a:r>
              <a:rPr lang="ko-KR" altLang="en-US" dirty="0"/>
              <a:t>그래서 이런 가정을 이용할 수 있는 알고리즘을 찾아본 결과 </a:t>
            </a:r>
            <a:r>
              <a:rPr lang="en-US" altLang="ko-KR" dirty="0"/>
              <a:t>transit node </a:t>
            </a:r>
            <a:r>
              <a:rPr lang="en-US" altLang="ko-KR" dirty="0" err="1"/>
              <a:t>routin</a:t>
            </a:r>
            <a:r>
              <a:rPr lang="ko-KR" altLang="en-US" dirty="0"/>
              <a:t>이라는 알고리즘을 발견했습니다</a:t>
            </a:r>
            <a:r>
              <a:rPr lang="en-US" altLang="ko-KR" dirty="0"/>
              <a:t>. </a:t>
            </a:r>
            <a:r>
              <a:rPr lang="ko-KR" altLang="en-US" dirty="0"/>
              <a:t>해당 알고리즘을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650FF8-B0C3-E704-4752-BB97C654DE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770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853DF-64F0-53D9-C346-7F5F454B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F5557D-D1AF-8AED-32C9-45A887D9FF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6F74EF-B782-2CA7-363D-1120A1988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그림에서 주황색으로 표시된 환승 노드 사이를 간선으로만 이었지만 실제로는 평균 </a:t>
            </a:r>
            <a:r>
              <a:rPr lang="en-US" altLang="ko-KR" dirty="0"/>
              <a:t>5.28</a:t>
            </a:r>
            <a:r>
              <a:rPr lang="ko-KR" altLang="en-US" dirty="0"/>
              <a:t>개의 노드가 존재 </a:t>
            </a:r>
            <a:r>
              <a:rPr lang="en-US" altLang="ko-KR" dirty="0"/>
              <a:t>-&gt; </a:t>
            </a:r>
            <a:r>
              <a:rPr lang="ko-KR" altLang="en-US" dirty="0"/>
              <a:t>그러나 이는 실제 경로 탐색에는 의미가 없음</a:t>
            </a:r>
            <a:r>
              <a:rPr lang="en-US" altLang="ko-KR" dirty="0"/>
              <a:t>. </a:t>
            </a:r>
            <a:r>
              <a:rPr lang="ko-KR" altLang="en-US" dirty="0"/>
              <a:t>따라서 이를 단순화해 환승 노드들만으로 최단 경로를 탐색 후 입력으로 들어온 역에서 환승역까지의 거리를 더해서 최종 경로를 결정할 수 있겠다는 생각을 할 수 있음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265</a:t>
            </a:r>
            <a:r>
              <a:rPr lang="ko-KR" altLang="en-US" dirty="0"/>
              <a:t>개의 노드</a:t>
            </a:r>
            <a:r>
              <a:rPr lang="en-US" altLang="ko-KR" dirty="0"/>
              <a:t>, 283</a:t>
            </a:r>
            <a:r>
              <a:rPr lang="ko-KR" altLang="en-US" dirty="0"/>
              <a:t>개의 간선이 존재하는 그래프에서의 최단 경로 탐색을 </a:t>
            </a:r>
            <a:r>
              <a:rPr lang="en-US" altLang="ko-KR" dirty="0"/>
              <a:t>transfer node</a:t>
            </a:r>
            <a:r>
              <a:rPr lang="ko-KR" altLang="en-US" dirty="0"/>
              <a:t>들로만 이루어진 </a:t>
            </a:r>
            <a:r>
              <a:rPr lang="en-US" altLang="ko-KR" dirty="0"/>
              <a:t>39</a:t>
            </a:r>
            <a:r>
              <a:rPr lang="ko-KR" altLang="en-US" dirty="0"/>
              <a:t>개의 노드</a:t>
            </a:r>
            <a:r>
              <a:rPr lang="en-US" altLang="ko-KR" dirty="0"/>
              <a:t>, 57</a:t>
            </a:r>
            <a:r>
              <a:rPr lang="ko-KR" altLang="en-US" dirty="0"/>
              <a:t>개의 간선이 존재하는 그래프에서의 최단 경로 탐색으로 단순화할 수 있으므로 합리적으로 생각됨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0BEF53-828C-8FE6-2E28-CA8496FCC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8364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75066-811D-E169-DBD2-97D84A094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813F1E-3467-7E27-C163-060AABD3EC8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3BE182-CDF2-C19F-659F-4FBF39D42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이에</a:t>
            </a:r>
            <a:r>
              <a:rPr lang="en-US" altLang="ko-KR" dirty="0"/>
              <a:t> </a:t>
            </a:r>
            <a:r>
              <a:rPr lang="ko-KR" altLang="en-US" dirty="0"/>
              <a:t>대한 구현은 각 부분을 </a:t>
            </a:r>
            <a:r>
              <a:rPr lang="ko-KR" altLang="en-US" dirty="0" err="1"/>
              <a:t>추상화하는</a:t>
            </a:r>
            <a:r>
              <a:rPr lang="ko-KR" altLang="en-US" dirty="0"/>
              <a:t> 것으로 구현됨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먼저 </a:t>
            </a:r>
            <a:r>
              <a:rPr lang="en-US" altLang="ko-KR" dirty="0"/>
              <a:t>transfer node</a:t>
            </a:r>
            <a:r>
              <a:rPr lang="ko-KR" altLang="en-US" dirty="0"/>
              <a:t>들 간에 최단경로를 구해 </a:t>
            </a:r>
            <a:r>
              <a:rPr lang="en-US" altLang="ko-KR" dirty="0" err="1"/>
              <a:t>apsp</a:t>
            </a:r>
            <a:r>
              <a:rPr lang="ko-KR" altLang="en-US" dirty="0"/>
              <a:t>로 미리 다 </a:t>
            </a:r>
            <a:r>
              <a:rPr lang="ko-KR" altLang="en-US" dirty="0" err="1"/>
              <a:t>구해놔</a:t>
            </a:r>
            <a:r>
              <a:rPr lang="ko-KR" altLang="en-US" dirty="0"/>
              <a:t> 해시 테이블에 저장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7BA91B-55CD-60E9-ACB7-F9EB9619D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12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41A44-6A78-9387-6F35-23498FA4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04F018-058D-0AD7-F8EA-7833489958B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403BEC-A689-42D8-AE7D-95F868E5A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Normal node</a:t>
            </a:r>
            <a:r>
              <a:rPr lang="ko-KR" altLang="en-US" dirty="0"/>
              <a:t>들이 주어지면 인접 환승역만 잘 구해서 </a:t>
            </a:r>
            <a:r>
              <a:rPr lang="en-US" altLang="ko-KR" dirty="0" err="1"/>
              <a:t>node_to_transit</a:t>
            </a:r>
            <a:r>
              <a:rPr lang="en-US" altLang="ko-KR" dirty="0"/>
              <a:t> </a:t>
            </a:r>
            <a:r>
              <a:rPr lang="ko-KR" altLang="en-US" dirty="0"/>
              <a:t>함수로 </a:t>
            </a:r>
            <a:r>
              <a:rPr lang="ko-KR" altLang="en-US" dirty="0" err="1"/>
              <a:t>인접환승역과</a:t>
            </a:r>
            <a:r>
              <a:rPr lang="ko-KR" altLang="en-US" dirty="0"/>
              <a:t> 해당 환승역까지의 거리를 </a:t>
            </a:r>
            <a:r>
              <a:rPr lang="ko-KR" altLang="en-US" dirty="0" err="1"/>
              <a:t>반환받음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FE72CD-9E76-86D1-CE33-4318728C6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9496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91C8C-7A98-F319-E9FA-6FE41FE01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4CE80-9EBA-D54A-CA3A-B44907EDD2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E451B9-39E8-DD3C-980A-06C8AEC92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그래서 최종적으로 일반역에서 인접 환승역까지의 경로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  <a:r>
              <a:rPr lang="en-US" altLang="ko-KR" dirty="0"/>
              <a:t>, </a:t>
            </a:r>
            <a:r>
              <a:rPr lang="ko-KR" altLang="en-US" dirty="0" err="1"/>
              <a:t>환승역끼리의</a:t>
            </a:r>
            <a:r>
              <a:rPr lang="ko-KR" altLang="en-US" dirty="0"/>
              <a:t> 경로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  <a:r>
              <a:rPr lang="en-US" altLang="ko-KR" dirty="0"/>
              <a:t>, </a:t>
            </a:r>
            <a:r>
              <a:rPr lang="ko-KR" altLang="en-US" dirty="0"/>
              <a:t>환승역에서 일반역까지의 경로</a:t>
            </a:r>
            <a:r>
              <a:rPr lang="en-US" altLang="ko-KR" dirty="0"/>
              <a:t>, </a:t>
            </a:r>
            <a:r>
              <a:rPr lang="ko-KR" altLang="en-US" dirty="0"/>
              <a:t>거리의 합으로 전체 경로를 구할 수 있게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F2B458-3F4D-19F8-6255-545F58FA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6439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1AC6D-CD3C-CFE0-8E26-5AADFF3E4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B874AD-CF17-C689-5A86-3761A8F89D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F860BB-7B00-5BF6-BFEB-100E3CB3B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 때 </a:t>
            </a:r>
            <a:r>
              <a:rPr lang="en-US" altLang="ko-KR" dirty="0" err="1"/>
              <a:t>apsp</a:t>
            </a:r>
            <a:r>
              <a:rPr lang="ko-KR" altLang="en-US" dirty="0"/>
              <a:t>에 사용될 수 있는 </a:t>
            </a:r>
            <a:r>
              <a:rPr lang="ko-KR" altLang="en-US" dirty="0" err="1"/>
              <a:t>알고리즘들에는</a:t>
            </a:r>
            <a:r>
              <a:rPr lang="ko-KR" altLang="en-US" dirty="0"/>
              <a:t> </a:t>
            </a:r>
            <a:r>
              <a:rPr lang="ko-KR" altLang="en-US" dirty="0" err="1"/>
              <a:t>플로이드</a:t>
            </a:r>
            <a:r>
              <a:rPr lang="ko-KR" altLang="en-US" dirty="0"/>
              <a:t> </a:t>
            </a:r>
            <a:r>
              <a:rPr lang="ko-KR" altLang="en-US" dirty="0" err="1"/>
              <a:t>와샬</a:t>
            </a:r>
            <a:r>
              <a:rPr lang="en-US" altLang="ko-KR" dirty="0"/>
              <a:t>, </a:t>
            </a:r>
            <a:r>
              <a:rPr lang="ko-KR" altLang="en-US" dirty="0" err="1"/>
              <a:t>다익스트라</a:t>
            </a:r>
            <a:r>
              <a:rPr lang="en-US" altLang="ko-KR" dirty="0"/>
              <a:t>, </a:t>
            </a:r>
            <a:r>
              <a:rPr lang="ko-KR" altLang="en-US" dirty="0" err="1"/>
              <a:t>다이알</a:t>
            </a:r>
            <a:r>
              <a:rPr lang="en-US" altLang="ko-KR" dirty="0"/>
              <a:t>, </a:t>
            </a:r>
            <a:r>
              <a:rPr lang="en-US" altLang="ko-KR" dirty="0" err="1"/>
              <a:t>thorup</a:t>
            </a:r>
            <a:r>
              <a:rPr lang="en-US" altLang="ko-KR" dirty="0"/>
              <a:t> </a:t>
            </a:r>
            <a:r>
              <a:rPr lang="ko-KR" altLang="en-US" dirty="0"/>
              <a:t>등이 있음</a:t>
            </a:r>
            <a:r>
              <a:rPr lang="en-US" altLang="ko-KR" dirty="0"/>
              <a:t>. </a:t>
            </a:r>
            <a:r>
              <a:rPr lang="ko-KR" altLang="en-US" dirty="0" err="1"/>
              <a:t>플로이드</a:t>
            </a:r>
            <a:r>
              <a:rPr lang="ko-KR" altLang="en-US" dirty="0"/>
              <a:t> </a:t>
            </a:r>
            <a:r>
              <a:rPr lang="ko-KR" altLang="en-US" dirty="0" err="1"/>
              <a:t>와샬은</a:t>
            </a:r>
            <a:r>
              <a:rPr lang="ko-KR" altLang="en-US" dirty="0"/>
              <a:t> 시간 복잡도가 매우 커서 사용하지 않았고 </a:t>
            </a:r>
            <a:r>
              <a:rPr lang="en-US" altLang="ko-KR" dirty="0" err="1"/>
              <a:t>thorup</a:t>
            </a:r>
            <a:r>
              <a:rPr lang="ko-KR" altLang="en-US" dirty="0"/>
              <a:t>은 </a:t>
            </a:r>
            <a:r>
              <a:rPr lang="en-US" altLang="ko-KR" dirty="0"/>
              <a:t>1) </a:t>
            </a:r>
            <a:r>
              <a:rPr lang="ko-KR" altLang="en-US" dirty="0"/>
              <a:t>구현이 </a:t>
            </a:r>
            <a:r>
              <a:rPr lang="en-US" altLang="ko-KR" dirty="0"/>
              <a:t>3000</a:t>
            </a:r>
            <a:r>
              <a:rPr lang="ko-KR" altLang="en-US" dirty="0"/>
              <a:t>줄 정도라 하며 </a:t>
            </a:r>
            <a:r>
              <a:rPr lang="en-US" altLang="ko-KR" dirty="0"/>
              <a:t>2) </a:t>
            </a:r>
            <a:r>
              <a:rPr lang="ko-KR" altLang="en-US" dirty="0"/>
              <a:t>상수 계수가 매우 크다는 얘기가 있어 사용하지 않음</a:t>
            </a:r>
            <a:r>
              <a:rPr lang="en-US" altLang="ko-KR" dirty="0"/>
              <a:t>. </a:t>
            </a:r>
            <a:r>
              <a:rPr lang="ko-KR" altLang="en-US" dirty="0" err="1"/>
              <a:t>다익스트라와</a:t>
            </a:r>
            <a:r>
              <a:rPr lang="ko-KR" altLang="en-US" dirty="0"/>
              <a:t> </a:t>
            </a:r>
            <a:r>
              <a:rPr lang="ko-KR" altLang="en-US" dirty="0" err="1"/>
              <a:t>다이알</a:t>
            </a:r>
            <a:r>
              <a:rPr lang="ko-KR" altLang="en-US" dirty="0"/>
              <a:t> 정도만 사용함</a:t>
            </a:r>
            <a:r>
              <a:rPr lang="en-US" altLang="ko-KR" dirty="0"/>
              <a:t>. </a:t>
            </a:r>
            <a:r>
              <a:rPr lang="ko-KR" altLang="en-US" dirty="0"/>
              <a:t>그러나 추상화가 매우 잘 되어있기에 언제든 </a:t>
            </a:r>
            <a:r>
              <a:rPr lang="en-US" altLang="ko-KR" dirty="0" err="1"/>
              <a:t>apsp</a:t>
            </a:r>
            <a:r>
              <a:rPr lang="en-US" altLang="ko-KR" dirty="0"/>
              <a:t> </a:t>
            </a:r>
            <a:r>
              <a:rPr lang="ko-KR" altLang="en-US" dirty="0"/>
              <a:t>알고리즘을 다른 것으로 대체할 수 있다는 점은 유지보수측면에서 매우 큰 장점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E264E-8F36-1B98-C2DE-2C10FD281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50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3FE8-2F7C-93AE-0595-A72058F4C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05D806-B22C-A2C0-5B16-CD36F20419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DEEF29-CE0B-CFAF-FEAF-F196B5C30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그리고 일반 노드에서 환승역까지의 경로 및 가중치는 그냥 </a:t>
            </a:r>
            <a:r>
              <a:rPr lang="en-US" altLang="ko-KR" dirty="0"/>
              <a:t>list slicing</a:t>
            </a:r>
            <a:r>
              <a:rPr lang="ko-KR" altLang="en-US" dirty="0"/>
              <a:t>으로 구현함</a:t>
            </a:r>
            <a:r>
              <a:rPr lang="en-US" altLang="ko-KR" dirty="0"/>
              <a:t>. n’</a:t>
            </a:r>
            <a:r>
              <a:rPr lang="ko-KR" altLang="en-US" dirty="0"/>
              <a:t>은 </a:t>
            </a:r>
            <a:r>
              <a:rPr lang="en-US" altLang="ko-KR" dirty="0"/>
              <a:t>5.28 </a:t>
            </a:r>
            <a:r>
              <a:rPr lang="ko-KR" altLang="en-US" dirty="0"/>
              <a:t>이하의 값을 기대할 수 있어 즉 매우 작기 때문에 이렇게 구현하는 것이 가장 간단하면서 빠를 것이라 생각했기 때문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17BF61-58C0-FA0E-67BF-12A922D5D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924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A9A29-EB7A-0796-A504-23F77564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7EABB3-D291-2AAF-F50C-94E9C428C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A9E8E6-87B4-E69E-7EE1-80F9F352F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다이알</a:t>
            </a:r>
            <a:r>
              <a:rPr lang="ko-KR" altLang="en-US" dirty="0"/>
              <a:t> 알고리즘에 대한 슬라이드들</a:t>
            </a:r>
            <a:r>
              <a:rPr lang="en-US" altLang="ko-KR" dirty="0"/>
              <a:t>. </a:t>
            </a:r>
            <a:r>
              <a:rPr lang="ko-KR" altLang="en-US" dirty="0" err="1"/>
              <a:t>다이알</a:t>
            </a:r>
            <a:r>
              <a:rPr lang="ko-KR" altLang="en-US" dirty="0"/>
              <a:t> 알고리즘은 간단히 말해 </a:t>
            </a:r>
            <a:r>
              <a:rPr lang="ko-KR" altLang="en-US" dirty="0" err="1"/>
              <a:t>다익스트라를</a:t>
            </a:r>
            <a:r>
              <a:rPr lang="ko-KR" altLang="en-US" dirty="0"/>
              <a:t> 버킷 큐 자료구조로 구현하여 </a:t>
            </a:r>
            <a:r>
              <a:rPr lang="en-US" altLang="ko-KR" dirty="0"/>
              <a:t>O(</a:t>
            </a:r>
            <a:r>
              <a:rPr lang="en-US" altLang="ko-KR" dirty="0" err="1"/>
              <a:t>logn</a:t>
            </a:r>
            <a:r>
              <a:rPr lang="en-US" altLang="ko-KR" dirty="0"/>
              <a:t>)</a:t>
            </a:r>
            <a:r>
              <a:rPr lang="ko-KR" altLang="en-US" dirty="0"/>
              <a:t>에 삽입</a:t>
            </a:r>
            <a:r>
              <a:rPr lang="en-US" altLang="ko-KR" dirty="0"/>
              <a:t>, </a:t>
            </a:r>
            <a:r>
              <a:rPr lang="ko-KR" altLang="en-US" dirty="0"/>
              <a:t>삭제하는 </a:t>
            </a:r>
            <a:r>
              <a:rPr lang="ko-KR" altLang="en-US" dirty="0" err="1"/>
              <a:t>다익스트라와</a:t>
            </a:r>
            <a:r>
              <a:rPr lang="ko-KR" altLang="en-US" dirty="0"/>
              <a:t> 달리 </a:t>
            </a:r>
            <a:r>
              <a:rPr lang="en-US" altLang="ko-KR" dirty="0"/>
              <a:t>O(1)</a:t>
            </a:r>
            <a:r>
              <a:rPr lang="ko-KR" altLang="en-US" dirty="0"/>
              <a:t>에 삽입</a:t>
            </a:r>
            <a:r>
              <a:rPr lang="en-US" altLang="ko-KR" dirty="0"/>
              <a:t>, </a:t>
            </a:r>
            <a:r>
              <a:rPr lang="ko-KR" altLang="en-US" dirty="0"/>
              <a:t>삭제가 가능하여 시간 복잡도를 </a:t>
            </a:r>
            <a:r>
              <a:rPr lang="en-US" altLang="ko-K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O((</a:t>
            </a:r>
            <a:r>
              <a:rPr lang="en-US" altLang="ko-KR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E+VlogV</a:t>
            </a:r>
            <a:r>
              <a:rPr lang="en-US" altLang="ko-K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)V)</a:t>
            </a:r>
            <a:r>
              <a:rPr lang="ko-KR" alt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에서 </a:t>
            </a:r>
            <a:r>
              <a:rPr lang="en-US" altLang="ko-K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O((E+CV)V)</a:t>
            </a:r>
            <a:r>
              <a:rPr lang="ko-KR" alt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로 줄일 수 있음</a:t>
            </a:r>
            <a:r>
              <a:rPr lang="en-US" altLang="ko-KR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ko-KR" altLang="en-US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76A3C8-CAF0-9025-C9A1-94FBF5A7E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810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7DBDC-F4DE-57FB-8AC6-499A3EC3D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2B5807-8E67-E8FD-20D5-57FDBFEA9F7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D6143D-F8CD-737D-E982-7220837FB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만약 경로가 환승역을 지나지 않는다면 돌아가는 길을 안내해줄 거라고 예상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4FDC38-79A3-6924-B7FB-C478CCA4E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229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8D096-00C8-8471-7A28-B0C0A8971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CCA698-0F98-F6B9-12ED-813BD48B6D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E3F660-8FEB-2C54-7E44-24701A72C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구체적으로 다음 이미지와 같은 케이스가 </a:t>
            </a:r>
            <a:r>
              <a:rPr lang="en-US" altLang="ko-KR" dirty="0"/>
              <a:t>local problem</a:t>
            </a:r>
            <a:r>
              <a:rPr lang="ko-KR" altLang="en-US" dirty="0"/>
              <a:t>의 한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1F1625-9108-BF03-FDEB-423A31C42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02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74FA-0B34-0D0E-CE81-D0AB1B26C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08330E-2661-9E3A-F5E6-FCE45C0D0E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A8FC56-B68C-AE9A-65DA-A2F966084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케이스를 보다 체계적으로 정의해보고자 함</a:t>
            </a:r>
            <a:r>
              <a:rPr lang="en-US" altLang="ko-KR" dirty="0"/>
              <a:t>. 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는 </a:t>
            </a:r>
            <a:r>
              <a:rPr lang="en-US" altLang="ko-KR" dirty="0"/>
              <a:t>input</a:t>
            </a:r>
            <a:r>
              <a:rPr lang="ko-KR" altLang="en-US" dirty="0"/>
              <a:t>으로 들어온 역임</a:t>
            </a:r>
            <a:r>
              <a:rPr lang="en-US" altLang="ko-KR" dirty="0"/>
              <a:t>. </a:t>
            </a:r>
            <a:r>
              <a:rPr lang="ko-KR" altLang="en-US" dirty="0"/>
              <a:t>그리고 같은 색의 열 </a:t>
            </a:r>
            <a:r>
              <a:rPr lang="en-US" altLang="ko-KR" dirty="0"/>
              <a:t>3</a:t>
            </a:r>
            <a:r>
              <a:rPr lang="ko-KR" altLang="en-US" dirty="0"/>
              <a:t>개의 그림은 하나의 역</a:t>
            </a:r>
            <a:r>
              <a:rPr lang="en-US" altLang="ko-KR" dirty="0"/>
              <a:t>, </a:t>
            </a:r>
            <a:r>
              <a:rPr lang="ko-KR" altLang="en-US" dirty="0"/>
              <a:t>노드가 가질 수 있는 노드와 간선 관계 케이스임</a:t>
            </a:r>
            <a:r>
              <a:rPr lang="en-US" altLang="ko-KR" dirty="0"/>
              <a:t>. </a:t>
            </a:r>
            <a:r>
              <a:rPr lang="ko-KR" altLang="en-US" dirty="0"/>
              <a:t>순서를 고려하지 않고 가능한 케이스들 </a:t>
            </a:r>
            <a:r>
              <a:rPr lang="en-US" altLang="ko-KR" dirty="0" err="1"/>
              <a:t>i~vi</a:t>
            </a:r>
            <a:r>
              <a:rPr lang="ko-KR" altLang="en-US" dirty="0"/>
              <a:t>까지에 대해서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슬라이드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9DDB77-5F04-8D5B-DFCF-335F33B4D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216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840D3-A468-50B1-5C9B-10E54A44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1520DB-763A-97EA-D85B-E005588BFA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73DA0C-A5F6-0955-7A86-5514AAE17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이렇게 </a:t>
            </a:r>
            <a:r>
              <a:rPr lang="en-US" altLang="ko-KR" dirty="0"/>
              <a:t>case0</a:t>
            </a:r>
            <a:r>
              <a:rPr lang="ko-KR" altLang="en-US" dirty="0"/>
              <a:t>부터 </a:t>
            </a:r>
            <a:r>
              <a:rPr lang="en-US" altLang="ko-KR" dirty="0"/>
              <a:t>(</a:t>
            </a:r>
            <a:r>
              <a:rPr lang="ko-KR" altLang="en-US" dirty="0"/>
              <a:t>다음</a:t>
            </a:r>
            <a:r>
              <a:rPr lang="en-US" altLang="ko-KR" dirty="0"/>
              <a:t>, </a:t>
            </a:r>
            <a:r>
              <a:rPr lang="ko-KR" altLang="en-US" dirty="0" err="1"/>
              <a:t>다다음</a:t>
            </a:r>
            <a:r>
              <a:rPr lang="ko-KR" altLang="en-US" dirty="0"/>
              <a:t> 슬라이드</a:t>
            </a:r>
            <a:r>
              <a:rPr lang="en-US" altLang="ko-KR" dirty="0"/>
              <a:t>) 3</a:t>
            </a:r>
            <a:r>
              <a:rPr lang="ko-KR" altLang="en-US" dirty="0"/>
              <a:t>까지 정리함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case0</a:t>
            </a:r>
            <a:r>
              <a:rPr lang="ko-KR" altLang="en-US" dirty="0"/>
              <a:t>일 경우 그냥 현재 역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  <a:r>
              <a:rPr lang="en-US" altLang="ko-KR" dirty="0"/>
              <a:t>=0 </a:t>
            </a:r>
            <a:r>
              <a:rPr lang="ko-KR" altLang="en-US" dirty="0"/>
              <a:t>반환함</a:t>
            </a:r>
            <a:r>
              <a:rPr lang="en-US" altLang="ko-KR" dirty="0"/>
              <a:t>. Case1</a:t>
            </a:r>
            <a:r>
              <a:rPr lang="ko-KR" altLang="en-US" dirty="0"/>
              <a:t>일 경우 </a:t>
            </a:r>
            <a:r>
              <a:rPr lang="ko-KR" altLang="en-US" dirty="0" err="1"/>
              <a:t>슬라이스해서</a:t>
            </a:r>
            <a:r>
              <a:rPr lang="ko-KR" altLang="en-US" dirty="0"/>
              <a:t> 반환함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D8A98-B4BB-D288-6CE7-26304BADF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8918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0E4DE-5795-BE17-47AB-65F3C022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3C2076-80D1-A6FF-B31C-9717677729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03ACE0-DB66-A9E7-3209-8069BD493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Case2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r>
              <a:rPr lang="ko-KR" altLang="en-US" dirty="0"/>
              <a:t>경우</a:t>
            </a:r>
            <a:r>
              <a:rPr lang="en-US" altLang="ko-KR" dirty="0"/>
              <a:t>, </a:t>
            </a:r>
            <a:r>
              <a:rPr lang="ko-KR" altLang="en-US" dirty="0"/>
              <a:t>그 중 위의 두 개</a:t>
            </a:r>
            <a:r>
              <a:rPr lang="en-US" altLang="ko-KR" dirty="0"/>
              <a:t>(iv, v) </a:t>
            </a:r>
            <a:r>
              <a:rPr lang="ko-KR" altLang="en-US" dirty="0"/>
              <a:t>케이스일 경우는 슬라이스만으로 반환하고 </a:t>
            </a:r>
            <a:r>
              <a:rPr lang="en-US" altLang="ko-KR" dirty="0"/>
              <a:t>vi</a:t>
            </a:r>
            <a:r>
              <a:rPr lang="ko-KR" altLang="en-US" dirty="0"/>
              <a:t>일 경우는 </a:t>
            </a:r>
            <a:r>
              <a:rPr lang="ko-KR" altLang="en-US" dirty="0" err="1"/>
              <a:t>슬라이스할</a:t>
            </a:r>
            <a:r>
              <a:rPr lang="ko-KR" altLang="en-US" dirty="0"/>
              <a:t> 경우와 빨</a:t>
            </a:r>
            <a:r>
              <a:rPr lang="en-US" altLang="ko-KR" dirty="0"/>
              <a:t>, </a:t>
            </a:r>
            <a:r>
              <a:rPr lang="ko-KR" altLang="en-US" dirty="0"/>
              <a:t>파 환승역의 </a:t>
            </a:r>
            <a:r>
              <a:rPr lang="en-US" altLang="ko-KR" dirty="0" err="1"/>
              <a:t>apsp</a:t>
            </a:r>
            <a:r>
              <a:rPr lang="en-US" altLang="ko-KR" dirty="0"/>
              <a:t> </a:t>
            </a:r>
            <a:r>
              <a:rPr lang="ko-KR" altLang="en-US" dirty="0"/>
              <a:t>경우를 비교해서 반환함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21EEE-71EE-9913-E7BD-DE920E869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0739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2D313-0750-06EA-6EFF-28950C736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8C715-04B8-5D3B-816A-B0EBE0D50A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4C40E8-2CEE-3BCE-54AD-4C40C0AE0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Case3</a:t>
            </a:r>
            <a:r>
              <a:rPr lang="ko-KR" altLang="en-US" dirty="0"/>
              <a:t>일 경우는 그냥 앞서 말한 일반적인 </a:t>
            </a:r>
            <a:r>
              <a:rPr lang="en-US" altLang="ko-KR" dirty="0" err="1"/>
              <a:t>tnr</a:t>
            </a:r>
            <a:r>
              <a:rPr lang="en-US" altLang="ko-KR" dirty="0"/>
              <a:t> </a:t>
            </a:r>
            <a:r>
              <a:rPr lang="ko-KR" altLang="en-US" dirty="0"/>
              <a:t>상황으로 반환함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A310F6-ACC3-786E-DEA9-D910E01B0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3229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52238-D08D-0579-138C-DBFC62FAC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9463FE-5AC4-6E0E-2665-7FA5C36098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315801-A7C7-DE22-B979-524C7CC15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말한 각각의 케이스별 반환 값의 수도 코드임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4BCA1-A35D-FA9A-63F6-7DD41B31A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3152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90AE0-5597-CB05-81DD-F43ED936A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86BF0A-A777-4DFD-2D17-BB9499794A2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F36BDF-6ECA-65F9-F5DC-93D8750FD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수도코드를 다이어그램으로 </a:t>
            </a:r>
            <a:r>
              <a:rPr lang="ko-KR" altLang="en-US" dirty="0" err="1"/>
              <a:t>시각화함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DD8AD3-8A29-79D7-9240-2AFEB1FDA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7257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3736D-D67F-7AAA-5CC5-B426B5113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BC855-867C-1975-7464-D6C1DC24EAE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DC4157-0D82-F88D-A06B-5F4D8571D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그래서 각 케이스에 해당하는 테스트 예시 작성하고 테스트 해봄</a:t>
            </a:r>
            <a:r>
              <a:rPr lang="en-US" altLang="ko-KR" dirty="0"/>
              <a:t>. </a:t>
            </a:r>
            <a:r>
              <a:rPr lang="ko-KR" altLang="en-US" dirty="0"/>
              <a:t>다 성공함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473C3F-C3D5-EA4E-F6E0-B46307A1E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7343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무작위 </a:t>
            </a:r>
            <a:r>
              <a:rPr lang="en-US" altLang="ko-KR" dirty="0"/>
              <a:t>1000</a:t>
            </a:r>
            <a:r>
              <a:rPr lang="ko-KR" altLang="en-US" dirty="0"/>
              <a:t>개 </a:t>
            </a:r>
            <a:r>
              <a:rPr lang="en-US" altLang="ko-KR" dirty="0"/>
              <a:t>pair</a:t>
            </a:r>
            <a:r>
              <a:rPr lang="ko-KR" altLang="en-US" dirty="0"/>
              <a:t> 데이터에서 뽑아내서 테스트 및 시간 측정함</a:t>
            </a:r>
            <a:r>
              <a:rPr lang="en-US" altLang="ko-KR" dirty="0"/>
              <a:t>. </a:t>
            </a:r>
            <a:r>
              <a:rPr lang="ko-KR" altLang="en-US" dirty="0"/>
              <a:t>모두 성공하고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97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3929C-8DE2-8149-7D65-72DE90A1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A539B0-7B18-1AF8-8EAD-276C7326ED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DE4BC6-15F3-93B0-7D3B-E099A9F1A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그럼에도 불구하고 </a:t>
            </a:r>
            <a:r>
              <a:rPr lang="ko-KR" altLang="en-US" dirty="0" err="1"/>
              <a:t>다익스트라가</a:t>
            </a:r>
            <a:r>
              <a:rPr lang="ko-KR" altLang="en-US" dirty="0"/>
              <a:t> 더 성능이 좋았음</a:t>
            </a:r>
            <a:endParaRPr lang="en-US" altLang="ko-KR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4E79B1-DCA6-0027-CBF2-EA264FB8BA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265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D34D1-93C5-5093-C0C7-086F4335F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DD0C00-27B0-9D17-E5C2-A3FE3FD660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DA9287-CD58-D891-E8B4-3023864A0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 이유는 환승 그래프의 간선의 가중치의 분포가 다음처럼 </a:t>
            </a:r>
            <a:r>
              <a:rPr lang="en-US" altLang="ko-KR" dirty="0"/>
              <a:t>1) 2</a:t>
            </a:r>
            <a:r>
              <a:rPr lang="ko-KR" altLang="en-US" dirty="0"/>
              <a:t>에 </a:t>
            </a:r>
            <a:r>
              <a:rPr lang="ko-KR" altLang="en-US" dirty="0" err="1"/>
              <a:t>몰려있음</a:t>
            </a:r>
            <a:r>
              <a:rPr lang="ko-KR" altLang="en-US" dirty="0"/>
              <a:t> </a:t>
            </a:r>
            <a:r>
              <a:rPr lang="en-US" altLang="ko-KR" dirty="0"/>
              <a:t>2) </a:t>
            </a:r>
            <a:r>
              <a:rPr lang="ko-KR" altLang="en-US" dirty="0"/>
              <a:t>전반적으로 </a:t>
            </a:r>
            <a:r>
              <a:rPr lang="en-US" altLang="ko-KR" dirty="0"/>
              <a:t>sparse</a:t>
            </a:r>
            <a:r>
              <a:rPr lang="ko-KR" altLang="en-US" dirty="0"/>
              <a:t>하게 분포되어 있어서 그런 것으로 예측됨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6BA145-C6BA-8E0E-10B2-619F92C94B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266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7387-4C3F-B1C8-5A24-7D1D3B8C3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9134E2-8255-8BC1-4A08-BFC48F22E6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E03155-6DF5-35E6-5179-B88B734EF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056DF8-90FA-80C3-A6D3-A6D71E86F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258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3D07C-442E-1948-6BDF-9B7FB13B3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D2F134-888B-FC38-9D35-E4A7A0C7D5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7048DA-F1FA-6FFC-2FB7-D439FB10D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7A5F6E-4127-F735-64DC-CF0F429B7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184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433C3-C94F-E917-0366-CE1CBBF9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A7A514-C449-9EA9-4F0F-39643711C9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7BD35E-B803-358E-B715-C1288B087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저는 먼저 역 간 가중치를 제대로 알기 위해 데이터를 네이버 지도에서 직접 </a:t>
            </a:r>
            <a:r>
              <a:rPr lang="ko-KR" altLang="en-US" dirty="0" err="1"/>
              <a:t>크롤링을</a:t>
            </a:r>
            <a:r>
              <a:rPr lang="ko-KR" altLang="en-US" dirty="0"/>
              <a:t> 해 준비했습니다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 input</a:t>
            </a:r>
            <a:r>
              <a:rPr lang="ko-KR" altLang="en-US" dirty="0"/>
              <a:t>으로는 역의 호선과 이름을 받고 이후 제 알고리즘의 최단 경로와 총 시간</a:t>
            </a:r>
            <a:r>
              <a:rPr lang="en-US" altLang="ko-KR" dirty="0"/>
              <a:t>, </a:t>
            </a:r>
            <a:r>
              <a:rPr lang="ko-KR" altLang="en-US" dirty="0"/>
              <a:t>그리고 정확히 구했는지 알기 위해 </a:t>
            </a:r>
            <a:r>
              <a:rPr lang="en-US" altLang="ko-KR" dirty="0" err="1"/>
              <a:t>networkx</a:t>
            </a:r>
            <a:r>
              <a:rPr lang="en-US" altLang="ko-KR" dirty="0"/>
              <a:t> package</a:t>
            </a:r>
            <a:r>
              <a:rPr lang="ko-KR" altLang="en-US" dirty="0"/>
              <a:t>의 </a:t>
            </a:r>
            <a:r>
              <a:rPr lang="ko-KR" altLang="en-US" dirty="0" err="1"/>
              <a:t>다익스트라</a:t>
            </a:r>
            <a:r>
              <a:rPr lang="ko-KR" altLang="en-US" dirty="0"/>
              <a:t> 알고리즘의 최단 경로와 총 시간</a:t>
            </a:r>
            <a:r>
              <a:rPr lang="en-US" altLang="ko-KR" dirty="0"/>
              <a:t>, </a:t>
            </a:r>
            <a:r>
              <a:rPr lang="ko-KR" altLang="en-US" dirty="0"/>
              <a:t>그리고 그 둘이 서로 일치하는지를 확인하는 문구를 출력하는 것으로 문제를 구체화했습니다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2F85F-168E-9B76-F5C0-14F0D90A2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459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FAAFB-F465-6EA8-FBC8-6D1FAE5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6BDFC6-E778-251E-694B-D898CE4036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04A07C-D8B0-E449-D102-F6D91A1CE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먼저 데이터 준비 과정에 대해 얘기를 해보자면</a:t>
            </a:r>
            <a:r>
              <a:rPr lang="en-US" altLang="ko-KR" dirty="0"/>
              <a:t>, crawling.py</a:t>
            </a:r>
            <a:r>
              <a:rPr lang="ko-KR" altLang="en-US" dirty="0"/>
              <a:t>에서 </a:t>
            </a:r>
            <a:r>
              <a:rPr lang="ko-KR" altLang="en-US" dirty="0" err="1"/>
              <a:t>셀레니움으로</a:t>
            </a:r>
            <a:r>
              <a:rPr lang="ko-KR" altLang="en-US" dirty="0"/>
              <a:t> 크롤링하고 이를 </a:t>
            </a:r>
            <a:r>
              <a:rPr lang="en-US" altLang="ko-KR" dirty="0" err="1"/>
              <a:t>subway_data,csv</a:t>
            </a:r>
            <a:r>
              <a:rPr lang="ko-KR" altLang="en-US" dirty="0"/>
              <a:t>에 저장했습니다</a:t>
            </a:r>
            <a:r>
              <a:rPr lang="en-US" altLang="ko-KR" dirty="0"/>
              <a:t>. </a:t>
            </a:r>
            <a:r>
              <a:rPr lang="ko-KR" altLang="en-US" dirty="0"/>
              <a:t>그리고 해당 </a:t>
            </a:r>
            <a:r>
              <a:rPr lang="en-US" altLang="ko-KR" dirty="0"/>
              <a:t>csv </a:t>
            </a:r>
            <a:r>
              <a:rPr lang="ko-KR" altLang="en-US" dirty="0"/>
              <a:t>파일을 </a:t>
            </a:r>
            <a:r>
              <a:rPr lang="en-US" altLang="ko-KR" dirty="0"/>
              <a:t>process_data.py</a:t>
            </a:r>
            <a:r>
              <a:rPr lang="ko-KR" altLang="en-US" dirty="0"/>
              <a:t>에서 불러와 실제 알고리즘에서 사용할 형태의 파이썬 오브젝트</a:t>
            </a:r>
            <a:r>
              <a:rPr lang="en-US" altLang="ko-KR" dirty="0"/>
              <a:t>? </a:t>
            </a:r>
            <a:r>
              <a:rPr lang="ko-KR" altLang="en-US" dirty="0"/>
              <a:t>형태로 저장했습니다</a:t>
            </a:r>
            <a:r>
              <a:rPr lang="en-US" altLang="ko-KR" dirty="0"/>
              <a:t>. </a:t>
            </a:r>
            <a:r>
              <a:rPr lang="ko-KR" altLang="en-US" dirty="0"/>
              <a:t>이 과정에서 다양한 자료구조를 시도해보진 않았고 주로 </a:t>
            </a:r>
            <a:r>
              <a:rPr lang="en-US" altLang="ko-KR" dirty="0"/>
              <a:t>hash table</a:t>
            </a:r>
            <a:r>
              <a:rPr lang="ko-KR" altLang="en-US" dirty="0"/>
              <a:t>과 </a:t>
            </a:r>
            <a:r>
              <a:rPr lang="en-US" altLang="ko-KR" dirty="0"/>
              <a:t>list/tuple</a:t>
            </a:r>
            <a:r>
              <a:rPr lang="ko-KR" altLang="en-US" dirty="0"/>
              <a:t>을 썼습니다</a:t>
            </a:r>
            <a:r>
              <a:rPr lang="en-US" altLang="ko-KR" dirty="0"/>
              <a:t>. </a:t>
            </a:r>
            <a:r>
              <a:rPr lang="ko-KR" altLang="en-US" dirty="0"/>
              <a:t>사실 이 </a:t>
            </a:r>
            <a:r>
              <a:rPr lang="ko-KR" altLang="en-US" dirty="0" err="1"/>
              <a:t>플젝을</a:t>
            </a:r>
            <a:r>
              <a:rPr lang="ko-KR" altLang="en-US" dirty="0"/>
              <a:t> 한 번 갈아엎고 해서 두 </a:t>
            </a:r>
            <a:r>
              <a:rPr lang="ko-KR" altLang="en-US" dirty="0" err="1"/>
              <a:t>번만에</a:t>
            </a:r>
            <a:r>
              <a:rPr lang="ko-KR" altLang="en-US" dirty="0"/>
              <a:t> 완성했는데요</a:t>
            </a:r>
            <a:r>
              <a:rPr lang="en-US" altLang="ko-KR" dirty="0"/>
              <a:t>, </a:t>
            </a:r>
            <a:r>
              <a:rPr lang="ko-KR" altLang="en-US" dirty="0"/>
              <a:t>시행착오를 겪었던 가장 큰 이유는 </a:t>
            </a:r>
            <a:r>
              <a:rPr lang="en-US" altLang="ko-KR" dirty="0" err="1"/>
              <a:t>gpt</a:t>
            </a:r>
            <a:r>
              <a:rPr lang="ko-KR" altLang="en-US" dirty="0"/>
              <a:t>의 도움을 덜 받고자 했던 게 가장 크겠습니다만 이 데이터 처리 과정에서도 상당히 고난을 겪었기 때문 같습니다</a:t>
            </a:r>
            <a:r>
              <a:rPr lang="en-US" altLang="ko-KR" dirty="0"/>
              <a:t>. </a:t>
            </a:r>
            <a:r>
              <a:rPr lang="ko-KR" altLang="en-US" dirty="0"/>
              <a:t>처음 코드를 짤 때는 미리 데이터의 형태를 정의할 생각을 하지 않고 필요할 때마다 정의해가면서 코드를 작성했는데 </a:t>
            </a:r>
            <a:r>
              <a:rPr lang="ko-KR" altLang="en-US" dirty="0" err="1"/>
              <a:t>그러다보니</a:t>
            </a:r>
            <a:r>
              <a:rPr lang="ko-KR" altLang="en-US" dirty="0"/>
              <a:t> 코드가 꼬이는 느낌을 많이 받았었습니다</a:t>
            </a:r>
            <a:r>
              <a:rPr lang="en-US" altLang="ko-KR" dirty="0"/>
              <a:t>. </a:t>
            </a:r>
            <a:r>
              <a:rPr lang="ko-KR" altLang="en-US" dirty="0"/>
              <a:t>그래서 두 번째 작성할 때에는 미리 필요한 데이터 형태를 정의하고 이를 </a:t>
            </a:r>
            <a:r>
              <a:rPr lang="en-US" altLang="ko-KR" dirty="0"/>
              <a:t>process_data.py</a:t>
            </a:r>
            <a:r>
              <a:rPr lang="ko-KR" altLang="en-US" dirty="0"/>
              <a:t>에서 다 처리한 뒤 처리된 오브젝트들을 실제 알고리즘이 작성되는 </a:t>
            </a:r>
            <a:r>
              <a:rPr lang="en-US" altLang="ko-KR" dirty="0"/>
              <a:t>transit_node_routing.py</a:t>
            </a:r>
            <a:r>
              <a:rPr lang="ko-KR" altLang="en-US" dirty="0"/>
              <a:t>에서 불러오는 방식으로 진행했습니다</a:t>
            </a:r>
            <a:r>
              <a:rPr lang="en-US" altLang="ko-KR" dirty="0"/>
              <a:t>. </a:t>
            </a:r>
            <a:r>
              <a:rPr lang="ko-KR" altLang="en-US" dirty="0"/>
              <a:t>제가 정의했던 데이터 오브젝트들은 다음 사진과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9332D-0092-F735-6B7A-8EA60170A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962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2111-FB14-2ACA-5F6B-60E71605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46A659-713A-608D-FD17-4D959BEA0D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A26BD8-DB4B-EE8F-D968-74A342C02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먼저 데이터 준비 과정에 대해 얘기를 해보자면</a:t>
            </a:r>
            <a:r>
              <a:rPr lang="en-US" altLang="ko-KR" dirty="0"/>
              <a:t>, crawling.py</a:t>
            </a:r>
            <a:r>
              <a:rPr lang="ko-KR" altLang="en-US" dirty="0"/>
              <a:t>에서 </a:t>
            </a:r>
            <a:r>
              <a:rPr lang="ko-KR" altLang="en-US" dirty="0" err="1"/>
              <a:t>셀레니움으로</a:t>
            </a:r>
            <a:r>
              <a:rPr lang="ko-KR" altLang="en-US" dirty="0"/>
              <a:t> 크롤링하고 이를 </a:t>
            </a:r>
            <a:r>
              <a:rPr lang="en-US" altLang="ko-KR" dirty="0" err="1"/>
              <a:t>subway_data,csv</a:t>
            </a:r>
            <a:r>
              <a:rPr lang="ko-KR" altLang="en-US" dirty="0"/>
              <a:t>에 저장했습니다</a:t>
            </a:r>
            <a:r>
              <a:rPr lang="en-US" altLang="ko-KR" dirty="0"/>
              <a:t>. </a:t>
            </a:r>
            <a:r>
              <a:rPr lang="ko-KR" altLang="en-US" dirty="0"/>
              <a:t>그리고 해당 </a:t>
            </a:r>
            <a:r>
              <a:rPr lang="en-US" altLang="ko-KR" dirty="0"/>
              <a:t>csv </a:t>
            </a:r>
            <a:r>
              <a:rPr lang="ko-KR" altLang="en-US" dirty="0"/>
              <a:t>파일을 </a:t>
            </a:r>
            <a:r>
              <a:rPr lang="en-US" altLang="ko-KR" dirty="0"/>
              <a:t>process_data.py</a:t>
            </a:r>
            <a:r>
              <a:rPr lang="ko-KR" altLang="en-US" dirty="0"/>
              <a:t>에서 불러와 실제 알고리즘에서 사용할 형태의 파이썬 오브젝트</a:t>
            </a:r>
            <a:r>
              <a:rPr lang="en-US" altLang="ko-KR" dirty="0"/>
              <a:t>? </a:t>
            </a:r>
            <a:r>
              <a:rPr lang="ko-KR" altLang="en-US" dirty="0"/>
              <a:t>형태로 저장했습니다</a:t>
            </a:r>
            <a:r>
              <a:rPr lang="en-US" altLang="ko-KR" dirty="0"/>
              <a:t>. </a:t>
            </a:r>
            <a:r>
              <a:rPr lang="ko-KR" altLang="en-US" dirty="0"/>
              <a:t>이 과정에서 다양한 자료구조를 시도해보진 않았고 주로 </a:t>
            </a:r>
            <a:r>
              <a:rPr lang="en-US" altLang="ko-KR" dirty="0"/>
              <a:t>hash table</a:t>
            </a:r>
            <a:r>
              <a:rPr lang="ko-KR" altLang="en-US" dirty="0"/>
              <a:t>과 </a:t>
            </a:r>
            <a:r>
              <a:rPr lang="en-US" altLang="ko-KR" dirty="0"/>
              <a:t>list/tuple</a:t>
            </a:r>
            <a:r>
              <a:rPr lang="ko-KR" altLang="en-US" dirty="0"/>
              <a:t>을 썼습니다</a:t>
            </a:r>
            <a:r>
              <a:rPr lang="en-US" altLang="ko-KR" dirty="0"/>
              <a:t>. </a:t>
            </a:r>
            <a:r>
              <a:rPr lang="ko-KR" altLang="en-US" dirty="0"/>
              <a:t>사실 이 </a:t>
            </a:r>
            <a:r>
              <a:rPr lang="ko-KR" altLang="en-US" dirty="0" err="1"/>
              <a:t>플젝을</a:t>
            </a:r>
            <a:r>
              <a:rPr lang="ko-KR" altLang="en-US" dirty="0"/>
              <a:t> 한 번 갈아엎고 해서 두 </a:t>
            </a:r>
            <a:r>
              <a:rPr lang="ko-KR" altLang="en-US" dirty="0" err="1"/>
              <a:t>번만에</a:t>
            </a:r>
            <a:r>
              <a:rPr lang="ko-KR" altLang="en-US" dirty="0"/>
              <a:t> 완성했는데요</a:t>
            </a:r>
            <a:r>
              <a:rPr lang="en-US" altLang="ko-KR" dirty="0"/>
              <a:t>, </a:t>
            </a:r>
            <a:r>
              <a:rPr lang="ko-KR" altLang="en-US" dirty="0"/>
              <a:t>시행착오를 겪었던 가장 큰 이유는 </a:t>
            </a:r>
            <a:r>
              <a:rPr lang="en-US" altLang="ko-KR" dirty="0" err="1"/>
              <a:t>gpt</a:t>
            </a:r>
            <a:r>
              <a:rPr lang="ko-KR" altLang="en-US" dirty="0"/>
              <a:t>의 도움을 덜 받고자 했던 게 가장 크겠습니다만 이 데이터 처리 과정에서도 상당히 고난을 겪었기 때문 같습니다</a:t>
            </a:r>
            <a:r>
              <a:rPr lang="en-US" altLang="ko-KR" dirty="0"/>
              <a:t>. </a:t>
            </a:r>
            <a:r>
              <a:rPr lang="ko-KR" altLang="en-US" dirty="0"/>
              <a:t>처음 코드를 짤 때는 미리 데이터의 형태를 정의할 생각을 하지 않고 필요할 때마다 정의해가면서 코드를 작성했는데 </a:t>
            </a:r>
            <a:r>
              <a:rPr lang="ko-KR" altLang="en-US" dirty="0" err="1"/>
              <a:t>그러다보니</a:t>
            </a:r>
            <a:r>
              <a:rPr lang="ko-KR" altLang="en-US" dirty="0"/>
              <a:t> 코드가 꼬이는 느낌을 많이 받았었습니다</a:t>
            </a:r>
            <a:r>
              <a:rPr lang="en-US" altLang="ko-KR" dirty="0"/>
              <a:t>. </a:t>
            </a:r>
            <a:r>
              <a:rPr lang="ko-KR" altLang="en-US" dirty="0"/>
              <a:t>그래서 두 번째 작성할 때에는 미리 필요한 데이터 형태를 정의하고 이를 </a:t>
            </a:r>
            <a:r>
              <a:rPr lang="en-US" altLang="ko-KR" dirty="0"/>
              <a:t>process_data.py</a:t>
            </a:r>
            <a:r>
              <a:rPr lang="ko-KR" altLang="en-US" dirty="0"/>
              <a:t>에서 다 처리한 뒤 처리된 오브젝트들을 실제 알고리즘이 작성되는 </a:t>
            </a:r>
            <a:r>
              <a:rPr lang="en-US" altLang="ko-KR" dirty="0"/>
              <a:t>transit_node_routing.py</a:t>
            </a:r>
            <a:r>
              <a:rPr lang="ko-KR" altLang="en-US" dirty="0"/>
              <a:t>에서 불러오는 방식으로 진행했습니다</a:t>
            </a:r>
            <a:r>
              <a:rPr lang="en-US" altLang="ko-KR" dirty="0"/>
              <a:t>. </a:t>
            </a:r>
            <a:r>
              <a:rPr lang="ko-KR" altLang="en-US" dirty="0"/>
              <a:t>제가 정의했던 데이터 오브젝트들은 다음 사진과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5F4B44-FD5F-2802-75E6-AF574F454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095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852C0-BD29-03A4-6FB5-10611996E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D67F71-F1F7-DB41-71FF-DC0EFAE0B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75B6A-69E8-6DBA-DE03-214DA228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ED82A-FB15-F28F-0C57-8BB6AD5A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5C866-A01B-CA70-326A-9C89D5D1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0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4D708-228A-1784-F832-3583D8D9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51D275-F0C2-5462-448B-94A5A0824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7FFBE3-C030-A932-0CDF-C12E9652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11E188-4351-7081-D76A-529067C5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7097B-1197-E541-8ECA-A2990651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2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98AD2E-C1D9-1D07-AF8E-966A787B1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D97B49-2072-531B-3628-9AC401AB4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8F4E1-B6C4-6ED6-81C2-229F1DCF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8D8E7-05A1-4C30-5440-CF897ABE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9065D-5193-8CE8-9306-9FE22C2B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1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CD456-B735-0B81-B746-A1E24C28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C8C822-613A-1CD4-4A05-25B0D282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214FC-3267-C756-37CE-F92310C4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EC5B13-3863-8FEF-F9E9-2906158C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9A1DA-C283-30D9-3DB5-4CFB06E8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9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3E7FF-D42D-0B05-C346-C26F60242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5E195-3A17-9A2E-CBD5-7313E90FA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58010-461C-4C28-1159-EEB74D86D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CA185-70C3-6562-7064-1F715AAA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F24C1-9206-125E-D09E-5FAEFAF0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8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50173-ABBA-4FCA-CA61-A9F8926F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57E0DE-58C5-FEEB-FFB2-D3EDA5A1F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E224F2-810B-44CF-DF7C-9C2077677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4DCE97-0972-CC65-F689-9B830625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F12BE-7C67-2195-6315-5118B1B1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88C5AF-1B28-3523-4EF0-DA342EDF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21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D3784-1016-387C-DBDF-1BEA915C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EC5B45-7446-648A-1781-5F6EB3F0E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20D129-8969-A36D-A946-06228F9BE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AFB237-FEC9-B8FA-E4E1-779FBED8D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750443-08CC-F3AC-550A-F21C60BDB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7B9EAD-F35B-DBD9-B76F-AAC0D102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BDE27B-792A-B737-FFBC-937CB01C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C7618C-107A-31B2-CC04-65A05E2E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4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02F7A-08F9-CA4B-1C6C-713841F2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9741D-7D5B-0AFD-F6C9-486A61BF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B5CEC8-64A2-FA40-3167-EC30A92B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4A48D-1083-E51B-D4A4-3812C9A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1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82738A-FBD4-8E33-BCA4-5833838E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E6774E-96F4-5611-0229-423B916E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3A8926-81E4-C72C-11C2-A7539CBB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9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9FE48-79D4-BC68-4A22-D2EF69B5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D25AC-157F-BDB7-29B7-5064A21E0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4A79EB-EEA4-056B-4599-9C2FD0F8C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8A249-AFAE-CE69-F167-468EACD8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55ABF-8013-DCB6-9D42-C1966533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C9BD4E-F22C-9A95-258C-658DAADD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1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42E51-AE42-4FD2-5E80-8A828B1C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2E892F-DCB0-1AA9-99BC-AB26C89B4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B05E12-50BC-CE97-8B01-F80902F69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85286-DA65-8996-F7C7-91CDBF55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36EB6-25FB-C065-F950-30B6504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3F28E-C1CE-BB20-4E2C-322096B7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08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8A125D-7C01-36B6-51AD-0E22A901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B1F258-75E2-D0E6-95B0-B7D308D03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3ADA5-85DA-C3C9-B76B-7C71119B0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78DDA-7470-4831-902C-2662EE8EA35E}" type="datetimeFigureOut">
              <a:rPr lang="ko-KR" altLang="en-US" smtClean="0"/>
              <a:t>2025-06-06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F23E7-B332-16B2-467B-A02FB4359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72F6F-1CF9-56A1-7B69-8371624B0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7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FC414-5C45-9B3A-7541-25BFA36AD235}"/>
              </a:ext>
            </a:extLst>
          </p:cNvPr>
          <p:cNvSpPr/>
          <p:nvPr/>
        </p:nvSpPr>
        <p:spPr>
          <a:xfrm>
            <a:off x="-1" y="-14512"/>
            <a:ext cx="12191999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902A41-9C58-4FF6-8A58-3B2C64753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2015" y="4767898"/>
            <a:ext cx="2807970" cy="1312862"/>
          </a:xfrm>
        </p:spPr>
        <p:txBody>
          <a:bodyPr>
            <a:normAutofit fontScale="92500" lnSpcReduction="20000"/>
          </a:bodyPr>
          <a:lstStyle/>
          <a:p>
            <a:endParaRPr lang="en-US" altLang="ko-KR" sz="2000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00000000 </a:t>
            </a:r>
            <a:r>
              <a:rPr lang="ko-KR" altLang="en-US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김수현</a:t>
            </a:r>
            <a:endParaRPr lang="en-US" altLang="ko-KR" sz="2000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23102318 </a:t>
            </a:r>
            <a:r>
              <a:rPr lang="ko-KR" altLang="en-US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김은주</a:t>
            </a:r>
            <a:endParaRPr lang="en-US" altLang="ko-KR" sz="2000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00000000 </a:t>
            </a:r>
            <a:r>
              <a:rPr lang="ko-KR" altLang="en-US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장승호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89E0EB5C-1845-5172-120E-6BD161AE7E02}"/>
              </a:ext>
            </a:extLst>
          </p:cNvPr>
          <p:cNvSpPr txBox="1">
            <a:spLocks/>
          </p:cNvSpPr>
          <p:nvPr/>
        </p:nvSpPr>
        <p:spPr>
          <a:xfrm>
            <a:off x="0" y="2215198"/>
            <a:ext cx="12191999" cy="166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Best</a:t>
            </a:r>
            <a:r>
              <a:rPr lang="ko-KR" altLang="en-US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KR Black" panose="020B0200000000000000" pitchFamily="50" charset="-127"/>
                <a:cs typeface="Noto Sans Black" panose="020B0502040504020204" pitchFamily="34" charset="0"/>
              </a:rPr>
              <a:t> </a:t>
            </a:r>
            <a:r>
              <a:rPr lang="en-US" altLang="ko-KR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Subway</a:t>
            </a:r>
            <a:r>
              <a:rPr lang="ko-KR" altLang="en-US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KR Black" panose="020B0200000000000000" pitchFamily="50" charset="-127"/>
                <a:cs typeface="Noto Sans Black" panose="020B0502040504020204" pitchFamily="34" charset="0"/>
              </a:rPr>
              <a:t> </a:t>
            </a:r>
            <a:r>
              <a:rPr lang="en-US" altLang="ko-KR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Route</a:t>
            </a:r>
            <a:r>
              <a:rPr lang="ko-KR" altLang="en-US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KR Black" panose="020B0200000000000000" pitchFamily="50" charset="-127"/>
                <a:cs typeface="Noto Sans Black" panose="020B0502040504020204" pitchFamily="34" charset="0"/>
              </a:rPr>
              <a:t> </a:t>
            </a:r>
            <a:r>
              <a:rPr lang="en-US" altLang="ko-KR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in Seoul</a:t>
            </a:r>
          </a:p>
          <a:p>
            <a:pPr>
              <a:lnSpc>
                <a:spcPct val="110000"/>
              </a:lnSpc>
            </a:pPr>
            <a:r>
              <a:rPr lang="en-US" altLang="ko-KR" sz="28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using by Dijkstra, A*, Transit algorithm</a:t>
            </a:r>
            <a:endParaRPr lang="ko-KR" altLang="en-US" sz="4400" dirty="0">
              <a:ln w="9525">
                <a:solidFill>
                  <a:srgbClr val="000000"/>
                </a:solidFill>
              </a:ln>
              <a:solidFill>
                <a:schemeClr val="bg1"/>
              </a:solidFill>
              <a:latin typeface="Noto Sans Black" panose="020B0502040504020204" pitchFamily="34" charset="0"/>
              <a:ea typeface="Noto Sans KR Black" panose="020B0200000000000000" pitchFamily="50" charset="-127"/>
              <a:cs typeface="Noto Sans Black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9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32F9-6C5F-8A1F-BB00-1874EC00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3BB0800D-FB40-A72B-53EF-B0E0E06B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8821C30C-6641-209F-1478-723E9159B29B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제목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414D06-777F-D25B-A572-306C4B374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41732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i="0" dirty="0">
                <a:effectLst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endParaRPr lang="en-US" altLang="ko-KR" sz="24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b="1" i="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ko-KR" altLang="en-US" sz="2000" b="0" i="0" dirty="0">
                <a:effectLst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6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FC4DB-9EAE-6009-0D56-E73F478A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E8A9799-CFCE-67F9-B3EB-339A7A71A95B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3060368B-F0EF-F52D-4764-1A559A4C9C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234B730E-BE54-A726-3386-9865914DC6F3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2993481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Transit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07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BF35-E4CD-7729-8D5B-E75A74AC8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29C2164-EEC9-43AC-35C4-40B7CBF3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42781DB-9D7A-C025-F113-E0A1B1B1B183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문제 정의 구체화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101B2-2D15-76F7-CA97-71DDAF08982B}"/>
              </a:ext>
            </a:extLst>
          </p:cNvPr>
          <p:cNvSpPr txBox="1"/>
          <p:nvPr/>
        </p:nvSpPr>
        <p:spPr>
          <a:xfrm>
            <a:off x="548640" y="1429655"/>
            <a:ext cx="10074116" cy="5019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input</a:t>
            </a: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endParaRPr lang="en-US" altLang="ko-KR" sz="2400" b="1" dirty="0">
              <a:solidFill>
                <a:srgbClr val="CA026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(line,</a:t>
            </a: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400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station_name</a:t>
            </a:r>
            <a:r>
              <a:rPr lang="en-US" altLang="ko-KR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),</a:t>
            </a: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(line’, </a:t>
            </a:r>
            <a:r>
              <a:rPr lang="en-US" altLang="ko-KR" sz="2400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station_name</a:t>
            </a:r>
            <a:r>
              <a:rPr lang="en-US" altLang="ko-KR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’)</a:t>
            </a:r>
            <a:endParaRPr lang="en-US" altLang="ko-KR" sz="2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5400DC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output</a:t>
            </a:r>
            <a:endParaRPr lang="en-US" altLang="ko-KR" sz="2400" b="1" dirty="0">
              <a:solidFill>
                <a:srgbClr val="5400DC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The list of path and the total time of my algorithm’s and </a:t>
            </a:r>
            <a:r>
              <a:rPr lang="en-US" altLang="ko-KR" sz="2400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dijkstra</a:t>
            </a:r>
            <a:r>
              <a:rPr lang="en-US" altLang="ko-KR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 algorithm’s (to check the answer) in </a:t>
            </a:r>
            <a:r>
              <a:rPr lang="en-US" altLang="ko-KR" sz="2400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networkx</a:t>
            </a:r>
            <a:r>
              <a:rPr lang="en-US" altLang="ko-KR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package.</a:t>
            </a:r>
            <a:endParaRPr lang="en-US" altLang="ko-KR" sz="2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B71E3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given data</a:t>
            </a:r>
            <a:endParaRPr lang="en-US" altLang="ko-KR" sz="2400" b="1" dirty="0">
              <a:solidFill>
                <a:srgbClr val="2B71E3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The subway data included travel time is crawled from </a:t>
            </a:r>
            <a:r>
              <a:rPr lang="en-US" altLang="ko-KR" sz="2400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naver</a:t>
            </a:r>
            <a:r>
              <a:rPr lang="en-US" altLang="ko-KR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map.</a:t>
            </a:r>
            <a:endParaRPr lang="en-US" altLang="ko-KR" sz="2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96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B00B3-0EE4-7BDC-3B2F-FE48F8946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6111A432-1EF6-E4B3-6A73-3EC99F6B9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46EC8BF-03CF-B72E-C3E6-41EC3360FA88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Data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A22AA2D-CA35-BCFB-102F-90F8BF3B6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41732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b="1" i="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2EF57-A0AA-0F1B-88AB-4E89EB955EA0}"/>
              </a:ext>
            </a:extLst>
          </p:cNvPr>
          <p:cNvSpPr txBox="1"/>
          <p:nvPr/>
        </p:nvSpPr>
        <p:spPr>
          <a:xfrm>
            <a:off x="548640" y="1303020"/>
            <a:ext cx="1140387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black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crawling.py, utils.py, subway_data.csv</a:t>
            </a:r>
          </a:p>
          <a:p>
            <a:r>
              <a:rPr lang="en-US" altLang="ko-KR" sz="2000" dirty="0"/>
              <a:t>Naver map</a:t>
            </a:r>
            <a:r>
              <a:rPr lang="ko-KR" altLang="en-US" sz="2000" dirty="0"/>
              <a:t>에서 인접한 </a:t>
            </a:r>
            <a:r>
              <a:rPr lang="ko-KR" altLang="en-US" sz="2000" dirty="0" err="1"/>
              <a:t>역끼리의</a:t>
            </a:r>
            <a:r>
              <a:rPr lang="ko-KR" altLang="en-US" sz="2000" dirty="0"/>
              <a:t> </a:t>
            </a:r>
            <a:r>
              <a:rPr lang="en-US" altLang="ko-KR" sz="2000" dirty="0"/>
              <a:t>travel time</a:t>
            </a:r>
            <a:r>
              <a:rPr lang="ko-KR" altLang="en-US" sz="2000" dirty="0"/>
              <a:t>을 </a:t>
            </a:r>
            <a:r>
              <a:rPr lang="en-US" altLang="ko-KR" sz="2000" dirty="0"/>
              <a:t>selenium</a:t>
            </a:r>
            <a:r>
              <a:rPr lang="ko-KR" altLang="en-US" sz="2000" dirty="0"/>
              <a:t>으로 크롤링해 </a:t>
            </a:r>
            <a:r>
              <a:rPr lang="en-US" altLang="ko-KR" sz="2000" dirty="0"/>
              <a:t>subway_data.csv</a:t>
            </a:r>
            <a:r>
              <a:rPr lang="ko-KR" altLang="en-US" sz="2000" dirty="0"/>
              <a:t>로 저장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400" b="1" dirty="0"/>
              <a:t>process_data.py</a:t>
            </a:r>
          </a:p>
          <a:p>
            <a:r>
              <a:rPr lang="en-US" altLang="ko-KR" sz="2000" dirty="0"/>
              <a:t>Subway_data.csv</a:t>
            </a:r>
            <a:r>
              <a:rPr lang="ko-KR" altLang="en-US" sz="2000" dirty="0"/>
              <a:t>를 읽어 알고리즘에 사용하기 편한 형태로 데이터를 처리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처음 시작할 때 필요한 데이터 형태를 미리 정의하지 않고 시작해 상당히 애를 먹었음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이후 갈아 엎고 다시 하면서 미리 필요한 데이터의 형태들을 정의하고 시작하니 </a:t>
            </a:r>
            <a:endParaRPr lang="en-US" altLang="ko-KR" sz="2000" dirty="0"/>
          </a:p>
          <a:p>
            <a:r>
              <a:rPr lang="ko-KR" altLang="en-US" sz="2000" dirty="0"/>
              <a:t>코드 짜기가 훨씬 수월해짐을 느낌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하지만 그럼에도 데이터의 저장 형태가 깔끔하다고 느껴지지 않고 너무 번잡하고 더럽다고 </a:t>
            </a:r>
            <a:r>
              <a:rPr lang="ko-KR" altLang="en-US" sz="2000" dirty="0" err="1"/>
              <a:t>느껴짐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이러한 데이터 처리 부분에 대해 앞으로도 정말 큰 주의가 필요할 것 같음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72B2FA-045F-5727-C3C7-CCF22B88F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54" y="4650027"/>
            <a:ext cx="5502460" cy="200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4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CEE4B-8E74-2E89-FA49-E0F089A0B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C5AB6E13-9CD0-8EDC-9FAC-C29E0EEF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689D671E-2F78-0908-7438-98BB7323F2D5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Data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D3A2DC-FED6-1299-AC18-7F998350B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41732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b="1" i="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1FBAD-AB6B-47B8-FB37-BA7F7C6C7C43}"/>
              </a:ext>
            </a:extLst>
          </p:cNvPr>
          <p:cNvSpPr txBox="1"/>
          <p:nvPr/>
        </p:nvSpPr>
        <p:spPr>
          <a:xfrm>
            <a:off x="548640" y="1303020"/>
            <a:ext cx="1140387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prstClr val="black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crawling.py, utils.py, subway_data.csv</a:t>
            </a:r>
          </a:p>
          <a:p>
            <a:r>
              <a:rPr lang="en-US" altLang="ko-KR" sz="2000" dirty="0"/>
              <a:t>Naver map</a:t>
            </a:r>
            <a:r>
              <a:rPr lang="ko-KR" altLang="en-US" sz="2000" dirty="0"/>
              <a:t>에서 인접한 </a:t>
            </a:r>
            <a:r>
              <a:rPr lang="ko-KR" altLang="en-US" sz="2000" dirty="0" err="1"/>
              <a:t>역끼리의</a:t>
            </a:r>
            <a:r>
              <a:rPr lang="ko-KR" altLang="en-US" sz="2000" dirty="0"/>
              <a:t> </a:t>
            </a:r>
            <a:r>
              <a:rPr lang="en-US" altLang="ko-KR" sz="2000" dirty="0"/>
              <a:t>travel time</a:t>
            </a:r>
            <a:r>
              <a:rPr lang="ko-KR" altLang="en-US" sz="2000" dirty="0"/>
              <a:t>을 </a:t>
            </a:r>
            <a:r>
              <a:rPr lang="en-US" altLang="ko-KR" sz="2000" dirty="0"/>
              <a:t>selenium</a:t>
            </a:r>
            <a:r>
              <a:rPr lang="ko-KR" altLang="en-US" sz="2000" dirty="0"/>
              <a:t>으로 크롤링해 </a:t>
            </a:r>
            <a:r>
              <a:rPr lang="en-US" altLang="ko-KR" sz="2000" dirty="0"/>
              <a:t>subway_data.csv</a:t>
            </a:r>
            <a:r>
              <a:rPr lang="ko-KR" altLang="en-US" sz="2000" dirty="0"/>
              <a:t>로 저장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400" b="1" dirty="0"/>
              <a:t>process_data.py</a:t>
            </a:r>
          </a:p>
          <a:p>
            <a:r>
              <a:rPr lang="en-US" altLang="ko-KR" sz="2000" dirty="0"/>
              <a:t>Subway_data.csv</a:t>
            </a:r>
            <a:r>
              <a:rPr lang="ko-KR" altLang="en-US" sz="2000" dirty="0"/>
              <a:t>를 읽어 알고리즘에 사용하기 편한 형태로 데이터를 처리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처음 시작할 때 필요한 데이터 형태를 미리 정의하지 않고 시작해 상당히 애를 먹었음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이후 갈아 엎고 다시 하면서 미리 필요한 데이터의 형태들을 정의하고 시작하니 </a:t>
            </a:r>
            <a:endParaRPr lang="en-US" altLang="ko-KR" sz="2000" dirty="0"/>
          </a:p>
          <a:p>
            <a:r>
              <a:rPr lang="ko-KR" altLang="en-US" sz="2000" dirty="0"/>
              <a:t>코드 짜기가 훨씬 수월해짐을 느낌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하지만 그럼에도 데이터의 저장 형태가 깔끔하다고 느껴지지 않고 너무 번잡하고 더럽다고 </a:t>
            </a:r>
            <a:r>
              <a:rPr lang="ko-KR" altLang="en-US" sz="2000" dirty="0" err="1"/>
              <a:t>느껴짐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이러한 데이터 처리 부분에 대해 앞으로도 정말 큰 주의가 필요할 것 같음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85ED97-D3D8-5368-1E3D-128E1F321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87" y="1364457"/>
            <a:ext cx="11680921" cy="42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33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BDA82-1C04-EB9A-1F53-BFF69E4C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32992A1E-F992-8B48-C7DD-8468E3E0C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216CB033-E778-6424-DBFB-86078F25E986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Data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498AC2-7BB9-D082-7730-AC2FF6BA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69" t="8959" r="6805" b="5103"/>
          <a:stretch/>
        </p:blipFill>
        <p:spPr>
          <a:xfrm>
            <a:off x="1707356" y="357188"/>
            <a:ext cx="10351293" cy="63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87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FEA76-E48F-3C0F-DF67-28307059E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A9F5B50-27A2-7469-886D-833EDC1D5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80C6067F-28CD-E828-F642-805E8632516E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Algorithm – Transit Node Routing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61BB17-CB6F-479A-6D29-EA26CCEF78E1}"/>
              </a:ext>
            </a:extLst>
          </p:cNvPr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27BDFE6-4CC3-2DCE-93BA-0BD1BD286FCD}"/>
                </a:ext>
              </a:extLst>
            </p:cNvPr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82639FE-2B40-9ECC-52D0-C6095E0C4567}"/>
                </a:ext>
              </a:extLst>
            </p:cNvPr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28840F-4992-59D8-0763-2F34747F7BD0}"/>
                </a:ext>
              </a:extLst>
            </p:cNvPr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01D605F-7908-3244-BE72-5AC01E4A2003}"/>
                </a:ext>
              </a:extLst>
            </p:cNvPr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BD131D1-169E-2375-4988-3123719E3008}"/>
                </a:ext>
              </a:extLst>
            </p:cNvPr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AA4203E-1572-ECAD-B8C2-10E46772F425}"/>
                </a:ext>
              </a:extLst>
            </p:cNvPr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616AFF5-89AC-536D-F616-B12C6585C5F9}"/>
                </a:ext>
              </a:extLst>
            </p:cNvPr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0C96851-D173-49ED-22F6-EB2FEF3A2325}"/>
                </a:ext>
              </a:extLst>
            </p:cNvPr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6F52CA4-976E-0D8C-3567-491E5180198F}"/>
                </a:ext>
              </a:extLst>
            </p:cNvPr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0E5454D-E404-AA8B-FCB1-F4F3D2F82C27}"/>
                </a:ext>
              </a:extLst>
            </p:cNvPr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7F22FF3-31B9-B632-3512-1FD30BA23FF0}"/>
                </a:ext>
              </a:extLst>
            </p:cNvPr>
            <p:cNvCxnSpPr>
              <a:cxnSpLocks/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22F6A64-8195-5C0D-694E-0A6A0CD3E3A8}"/>
                </a:ext>
              </a:extLst>
            </p:cNvPr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30BB0BB-948F-0C8A-2370-373E3A0515E5}"/>
                </a:ext>
              </a:extLst>
            </p:cNvPr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37F4663-E690-AB7B-E00A-FC1D8A5133A5}"/>
                </a:ext>
              </a:extLst>
            </p:cNvPr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8A91C81-3027-DC94-EE00-45250A043D92}"/>
                </a:ext>
              </a:extLst>
            </p:cNvPr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07AD2FD-1205-F022-A605-93AB3937CF34}"/>
                </a:ext>
              </a:extLst>
            </p:cNvPr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F3002DE-3291-C8D4-58C4-6164518A83B1}"/>
                </a:ext>
              </a:extLst>
            </p:cNvPr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2619719-AE1E-4FF8-5901-0D64A5133052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764ED3E4-DFB6-B9DD-4BDF-30CBA93A7F85}"/>
              </a:ext>
            </a:extLst>
          </p:cNvPr>
          <p:cNvSpPr/>
          <p:nvPr/>
        </p:nvSpPr>
        <p:spPr>
          <a:xfrm>
            <a:off x="879115" y="5148179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368F749-5718-E148-95D3-7531253C5B5A}"/>
              </a:ext>
            </a:extLst>
          </p:cNvPr>
          <p:cNvSpPr/>
          <p:nvPr/>
        </p:nvSpPr>
        <p:spPr>
          <a:xfrm>
            <a:off x="879115" y="5660407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47E3D2-6F6D-8434-86BA-6F77FE0180F9}"/>
              </a:ext>
            </a:extLst>
          </p:cNvPr>
          <p:cNvSpPr txBox="1"/>
          <p:nvPr/>
        </p:nvSpPr>
        <p:spPr>
          <a:xfrm>
            <a:off x="1284174" y="5079848"/>
            <a:ext cx="1766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Normal Station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4EFCA4-72A7-C9B9-83D6-68FD2E1F27E8}"/>
              </a:ext>
            </a:extLst>
          </p:cNvPr>
          <p:cNvSpPr txBox="1"/>
          <p:nvPr/>
        </p:nvSpPr>
        <p:spPr>
          <a:xfrm>
            <a:off x="1284174" y="5623512"/>
            <a:ext cx="1806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Transfer Station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2626-571D-25EC-1030-6CF03AFA6BA8}"/>
              </a:ext>
            </a:extLst>
          </p:cNvPr>
          <p:cNvSpPr txBox="1"/>
          <p:nvPr/>
        </p:nvSpPr>
        <p:spPr>
          <a:xfrm>
            <a:off x="4214665" y="1602656"/>
            <a:ext cx="3251211" cy="646331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환승 노드 사이에 </a:t>
            </a:r>
            <a:endParaRPr lang="en-US" altLang="ko-KR" dirty="0"/>
          </a:p>
          <a:p>
            <a:r>
              <a:rPr lang="ko-KR" altLang="en-US" dirty="0"/>
              <a:t>평균 </a:t>
            </a:r>
            <a:r>
              <a:rPr lang="en-US" altLang="ko-KR" dirty="0"/>
              <a:t>5.28</a:t>
            </a:r>
            <a:r>
              <a:rPr lang="ko-KR" altLang="en-US" dirty="0"/>
              <a:t>개의 일반 노드 존재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CE3E5-59CF-5D07-C9AA-A932E4726195}"/>
              </a:ext>
            </a:extLst>
          </p:cNvPr>
          <p:cNvSpPr txBox="1"/>
          <p:nvPr/>
        </p:nvSpPr>
        <p:spPr>
          <a:xfrm>
            <a:off x="3788815" y="5595340"/>
            <a:ext cx="8203336" cy="707886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모든 역</a:t>
            </a:r>
            <a:r>
              <a:rPr lang="en-US" altLang="ko-KR" sz="2000" dirty="0"/>
              <a:t>, </a:t>
            </a:r>
            <a:r>
              <a:rPr lang="ko-KR" altLang="en-US" sz="2000" dirty="0"/>
              <a:t>간선 포함하는 그래프 </a:t>
            </a:r>
            <a:r>
              <a:rPr lang="en-US" altLang="ko-KR" sz="2000" dirty="0"/>
              <a:t>= G(V=265, E=283)</a:t>
            </a:r>
          </a:p>
          <a:p>
            <a:r>
              <a:rPr lang="ko-KR" altLang="en-US" sz="2000" dirty="0"/>
              <a:t>환승역과</a:t>
            </a:r>
            <a:r>
              <a:rPr lang="en-US" altLang="ko-KR" sz="2000" dirty="0"/>
              <a:t> </a:t>
            </a:r>
            <a:r>
              <a:rPr lang="ko-KR" altLang="en-US" sz="2000" dirty="0"/>
              <a:t>그들을 잇는 간선으로만 이루어진 그래프 </a:t>
            </a:r>
            <a:r>
              <a:rPr lang="en-US" altLang="ko-KR" sz="2000" dirty="0"/>
              <a:t>= TG(V=39, E=57)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75115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9E2B2-5ECB-57A5-D969-4CA8FAAF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6BA88E-B9B1-692C-016D-198208016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4993DE8E-0AA7-720C-C1E0-540FAF23A257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Algorithm – Transit Node Routing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63C1DE-B87E-B809-C8F2-8485E62AE11A}"/>
              </a:ext>
            </a:extLst>
          </p:cNvPr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59BA803-5A37-3701-E0D6-638BE7F1F13B}"/>
                </a:ext>
              </a:extLst>
            </p:cNvPr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6FD52F6-A8C5-7F04-EF69-FA50EAC523E3}"/>
                </a:ext>
              </a:extLst>
            </p:cNvPr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E4A3DFA-4768-7127-42A1-A7BBA46C65E7}"/>
                </a:ext>
              </a:extLst>
            </p:cNvPr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FBE3E0A-C962-41B4-1B0A-3B5C849ADB92}"/>
                </a:ext>
              </a:extLst>
            </p:cNvPr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FAEFBF5-D299-C5BB-7B1C-E475304CDBBC}"/>
                </a:ext>
              </a:extLst>
            </p:cNvPr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D41C07E-5B07-0B2A-9F52-A146A67C424E}"/>
                </a:ext>
              </a:extLst>
            </p:cNvPr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B992084-C081-8F46-8BA4-C17BCF7986B4}"/>
                </a:ext>
              </a:extLst>
            </p:cNvPr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E7C9565-F874-7A12-DEF5-B17959C288A6}"/>
                </a:ext>
              </a:extLst>
            </p:cNvPr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A57EDED-1717-8C7E-05BB-1417A95F7B88}"/>
                </a:ext>
              </a:extLst>
            </p:cNvPr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E39005D-84A1-ACEB-6311-EDF3CB6F3008}"/>
                </a:ext>
              </a:extLst>
            </p:cNvPr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696A28C-C37F-9F23-963E-DF7D7598218A}"/>
                </a:ext>
              </a:extLst>
            </p:cNvPr>
            <p:cNvCxnSpPr>
              <a:cxnSpLocks/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B5429C7-AD4C-058E-DBE2-6E4BA63D9648}"/>
                </a:ext>
              </a:extLst>
            </p:cNvPr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1B06799-6AE1-C8EC-C0F7-7833A5CBE90B}"/>
                </a:ext>
              </a:extLst>
            </p:cNvPr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FA95002-E561-E5F0-C57E-1F48EED7071A}"/>
                </a:ext>
              </a:extLst>
            </p:cNvPr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9E1BBCD-89E2-D1CD-A54C-B9B9F21693C3}"/>
                </a:ext>
              </a:extLst>
            </p:cNvPr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84BEC34-2D0D-2B6A-E462-7AD1CB7DD357}"/>
                </a:ext>
              </a:extLst>
            </p:cNvPr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E87CC4E-77F4-151E-1025-F2BA365F821E}"/>
                </a:ext>
              </a:extLst>
            </p:cNvPr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36B3861-A9EA-EBBB-F7DB-36678BE4B2AE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722DF1E6-3740-45FA-0B08-DDD963A1DA9C}"/>
              </a:ext>
            </a:extLst>
          </p:cNvPr>
          <p:cNvSpPr/>
          <p:nvPr/>
        </p:nvSpPr>
        <p:spPr>
          <a:xfrm>
            <a:off x="879115" y="5148179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4C940FD-0108-D215-F151-EF4D0C191A06}"/>
              </a:ext>
            </a:extLst>
          </p:cNvPr>
          <p:cNvSpPr/>
          <p:nvPr/>
        </p:nvSpPr>
        <p:spPr>
          <a:xfrm>
            <a:off x="879115" y="5660407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3FDE8B-4B9F-F74B-5FD4-87577D653390}"/>
              </a:ext>
            </a:extLst>
          </p:cNvPr>
          <p:cNvSpPr txBox="1"/>
          <p:nvPr/>
        </p:nvSpPr>
        <p:spPr>
          <a:xfrm>
            <a:off x="1284174" y="5079848"/>
            <a:ext cx="1766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Normal Station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72096C-3689-016B-5013-12649AC0D0CC}"/>
              </a:ext>
            </a:extLst>
          </p:cNvPr>
          <p:cNvSpPr txBox="1"/>
          <p:nvPr/>
        </p:nvSpPr>
        <p:spPr>
          <a:xfrm>
            <a:off x="1284174" y="5623512"/>
            <a:ext cx="1806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Transfer Station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D4B9F0-7292-8EFE-EED2-AF151100FD78}"/>
              </a:ext>
            </a:extLst>
          </p:cNvPr>
          <p:cNvSpPr/>
          <p:nvPr/>
        </p:nvSpPr>
        <p:spPr>
          <a:xfrm>
            <a:off x="3673125" y="1275737"/>
            <a:ext cx="4932809" cy="3548743"/>
          </a:xfrm>
          <a:prstGeom prst="rect">
            <a:avLst/>
          </a:prstGeom>
          <a:solidFill>
            <a:srgbClr val="2B71E3">
              <a:alpha val="81961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 TO TRANSIT</a:t>
            </a:r>
          </a:p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APSP</a:t>
            </a:r>
          </a:p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(all pair shortest path)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11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D930E-2593-D7A0-3DC8-AADBF8AD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6E4DA2AF-3A06-A0CE-8BA5-7E0D49D39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6DFC03F4-3ECC-194C-92E1-BB8A80DB6EB6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Algorithm – Transit Node Routing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E28EA26-44BA-F7A0-F992-EAC70BAA6EAB}"/>
              </a:ext>
            </a:extLst>
          </p:cNvPr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D7E6566-83BC-D876-7A4A-A951D9633E03}"/>
                </a:ext>
              </a:extLst>
            </p:cNvPr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A8349AC-D4C1-A331-6A1D-79D24F08C4C2}"/>
                </a:ext>
              </a:extLst>
            </p:cNvPr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B8AC81-157B-4E50-62BC-CDC592B12D25}"/>
                </a:ext>
              </a:extLst>
            </p:cNvPr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9941398-F69B-4FD4-B065-380F116DA9BA}"/>
                </a:ext>
              </a:extLst>
            </p:cNvPr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F07F74-7EF7-500F-8AAD-0B5B9E365666}"/>
                </a:ext>
              </a:extLst>
            </p:cNvPr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54715DE-D493-7D63-B3FA-697D91F0DDD5}"/>
                </a:ext>
              </a:extLst>
            </p:cNvPr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BC4D497-B765-F4DD-ABFB-4C30A22DF4FF}"/>
                </a:ext>
              </a:extLst>
            </p:cNvPr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735E32-3C8D-C040-E2C1-6470C530B636}"/>
                </a:ext>
              </a:extLst>
            </p:cNvPr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1B3FEBC-220A-7D4B-C5B7-B3F1536B92DC}"/>
                </a:ext>
              </a:extLst>
            </p:cNvPr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67C5087-503E-3EDF-621A-E54360442008}"/>
                </a:ext>
              </a:extLst>
            </p:cNvPr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29793C2-D27E-DE2F-9AC7-804BBD45DA9B}"/>
                </a:ext>
              </a:extLst>
            </p:cNvPr>
            <p:cNvCxnSpPr>
              <a:cxnSpLocks/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7B0E2A-B516-B444-7467-74B9DB960845}"/>
                </a:ext>
              </a:extLst>
            </p:cNvPr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C47B00D-00F6-BD80-6064-1D482180FDE1}"/>
                </a:ext>
              </a:extLst>
            </p:cNvPr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1F905CC-F346-1EB7-B0EA-6216AA95912D}"/>
                </a:ext>
              </a:extLst>
            </p:cNvPr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85B1F99-CA05-DFF7-DE1D-6F763ED48558}"/>
                </a:ext>
              </a:extLst>
            </p:cNvPr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2057532-1408-1EDF-CFD8-F2BADDEC9E4F}"/>
                </a:ext>
              </a:extLst>
            </p:cNvPr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3EDDB85-AD0B-8D54-4EEF-9433E9C05011}"/>
                </a:ext>
              </a:extLst>
            </p:cNvPr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46517A-DCAB-5C9D-D7D7-5855060BB4CC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4AD752CB-0F7B-0EBB-838E-A809D4C07655}"/>
              </a:ext>
            </a:extLst>
          </p:cNvPr>
          <p:cNvSpPr/>
          <p:nvPr/>
        </p:nvSpPr>
        <p:spPr>
          <a:xfrm>
            <a:off x="879115" y="5148179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BFCFEE7-6D64-AE09-758C-83F144BB057B}"/>
              </a:ext>
            </a:extLst>
          </p:cNvPr>
          <p:cNvSpPr/>
          <p:nvPr/>
        </p:nvSpPr>
        <p:spPr>
          <a:xfrm>
            <a:off x="879115" y="5660407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9C2312-E17B-E4E3-836C-B421F2D93179}"/>
              </a:ext>
            </a:extLst>
          </p:cNvPr>
          <p:cNvSpPr txBox="1"/>
          <p:nvPr/>
        </p:nvSpPr>
        <p:spPr>
          <a:xfrm>
            <a:off x="1284174" y="5079848"/>
            <a:ext cx="1766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Normal Station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AB9557-B2A7-C487-90F8-0A9751D711A8}"/>
              </a:ext>
            </a:extLst>
          </p:cNvPr>
          <p:cNvSpPr txBox="1"/>
          <p:nvPr/>
        </p:nvSpPr>
        <p:spPr>
          <a:xfrm>
            <a:off x="1284174" y="5623512"/>
            <a:ext cx="1806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Transfer Station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74F403-E922-477E-38F4-5A39E3E7B495}"/>
              </a:ext>
            </a:extLst>
          </p:cNvPr>
          <p:cNvSpPr/>
          <p:nvPr/>
        </p:nvSpPr>
        <p:spPr>
          <a:xfrm>
            <a:off x="3586132" y="1275735"/>
            <a:ext cx="4932809" cy="3548743"/>
          </a:xfrm>
          <a:prstGeom prst="rect">
            <a:avLst/>
          </a:prstGeom>
          <a:solidFill>
            <a:srgbClr val="2B71E3">
              <a:alpha val="81961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 TO TRANSIT</a:t>
            </a:r>
          </a:p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APSP</a:t>
            </a:r>
          </a:p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(all pair shortest path)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80D8CE-36D4-E104-4F39-0DF7AF4F463C}"/>
              </a:ext>
            </a:extLst>
          </p:cNvPr>
          <p:cNvSpPr/>
          <p:nvPr/>
        </p:nvSpPr>
        <p:spPr>
          <a:xfrm>
            <a:off x="1751420" y="1275735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1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NODE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TO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42367E-8186-C291-0384-87C9565B0E5C}"/>
              </a:ext>
            </a:extLst>
          </p:cNvPr>
          <p:cNvSpPr/>
          <p:nvPr/>
        </p:nvSpPr>
        <p:spPr>
          <a:xfrm>
            <a:off x="8853714" y="1275736"/>
            <a:ext cx="1505953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1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NODE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TO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298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758EE-B8FC-75BD-B1D2-ABB3DB36B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FB752D00-451B-5C3E-50DF-02B83C403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6AEADD72-908F-BB4B-9215-334E52E17C85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Algorithm – Transit Node Routing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246CF55-B0E1-4B79-BD48-2AFB98663429}"/>
              </a:ext>
            </a:extLst>
          </p:cNvPr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B4AB4A6-E75F-5D79-C5CB-8B330A79C5D1}"/>
                </a:ext>
              </a:extLst>
            </p:cNvPr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F2FD1F8-16EA-52AB-BC5F-1B120FE85FAC}"/>
                </a:ext>
              </a:extLst>
            </p:cNvPr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7EACAA6-C733-5F6F-DD0D-902DE43226B0}"/>
                </a:ext>
              </a:extLst>
            </p:cNvPr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A18EF55-F620-D98B-0141-3D0318642DC6}"/>
                </a:ext>
              </a:extLst>
            </p:cNvPr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6297F71-1B06-9832-5B24-E6EFDC13F0EC}"/>
                </a:ext>
              </a:extLst>
            </p:cNvPr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A958C71-ACF4-3A69-866D-1EF216925A11}"/>
                </a:ext>
              </a:extLst>
            </p:cNvPr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014562A-ECCA-1A9D-2FD0-EA9C8468662B}"/>
                </a:ext>
              </a:extLst>
            </p:cNvPr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2ABD4B9-6C06-C715-56B1-83376A4675EA}"/>
                </a:ext>
              </a:extLst>
            </p:cNvPr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4A7FC1C-96BC-93BA-EFE3-8F175D712567}"/>
                </a:ext>
              </a:extLst>
            </p:cNvPr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8857BFF-A797-ED7B-B3C4-61D77F03759C}"/>
                </a:ext>
              </a:extLst>
            </p:cNvPr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8105DF9-8DEC-7B8D-1D1B-30F8077C2D60}"/>
                </a:ext>
              </a:extLst>
            </p:cNvPr>
            <p:cNvCxnSpPr>
              <a:cxnSpLocks/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08CD627-83A1-FD11-70D6-7B0D655522BA}"/>
                </a:ext>
              </a:extLst>
            </p:cNvPr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1F83B64-1355-2FCE-A086-8CDF7CD2B77A}"/>
                </a:ext>
              </a:extLst>
            </p:cNvPr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B1F88B7-1971-556E-403A-F619FE55CF21}"/>
                </a:ext>
              </a:extLst>
            </p:cNvPr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2578665-7E20-B7A7-BF5E-C8B30C73DA3A}"/>
                </a:ext>
              </a:extLst>
            </p:cNvPr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2F8C9A4-7702-6193-B024-A8BC2F1932E9}"/>
                </a:ext>
              </a:extLst>
            </p:cNvPr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A3BB1A0-B0A3-07ED-8FE5-1EECD807294A}"/>
                </a:ext>
              </a:extLst>
            </p:cNvPr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2358DFF-3CDA-1E2D-8008-5936E6B595A6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1FF10B59-60E2-0AAB-9D24-010A91C05534}"/>
              </a:ext>
            </a:extLst>
          </p:cNvPr>
          <p:cNvSpPr/>
          <p:nvPr/>
        </p:nvSpPr>
        <p:spPr>
          <a:xfrm>
            <a:off x="879115" y="5148179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F67C28-1098-7715-0D92-C39C79896A65}"/>
              </a:ext>
            </a:extLst>
          </p:cNvPr>
          <p:cNvSpPr/>
          <p:nvPr/>
        </p:nvSpPr>
        <p:spPr>
          <a:xfrm>
            <a:off x="879115" y="5660407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C24451-CD93-95AA-0470-DB77FC4708A3}"/>
              </a:ext>
            </a:extLst>
          </p:cNvPr>
          <p:cNvSpPr txBox="1"/>
          <p:nvPr/>
        </p:nvSpPr>
        <p:spPr>
          <a:xfrm>
            <a:off x="1284174" y="5079848"/>
            <a:ext cx="1766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Normal Station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8AE304-B8E8-2823-5A22-4F11C88CA282}"/>
              </a:ext>
            </a:extLst>
          </p:cNvPr>
          <p:cNvSpPr txBox="1"/>
          <p:nvPr/>
        </p:nvSpPr>
        <p:spPr>
          <a:xfrm>
            <a:off x="1284174" y="5623512"/>
            <a:ext cx="1806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Transfer Station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99B133-C849-78B1-FF65-F028B1320EAE}"/>
              </a:ext>
            </a:extLst>
          </p:cNvPr>
          <p:cNvSpPr/>
          <p:nvPr/>
        </p:nvSpPr>
        <p:spPr>
          <a:xfrm>
            <a:off x="3586132" y="1275735"/>
            <a:ext cx="4932809" cy="3548743"/>
          </a:xfrm>
          <a:prstGeom prst="rect">
            <a:avLst/>
          </a:prstGeom>
          <a:solidFill>
            <a:srgbClr val="2B71E3">
              <a:alpha val="81961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 TO TRANSIT</a:t>
            </a:r>
          </a:p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APSP</a:t>
            </a:r>
          </a:p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(all pair shortest path)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27F85B-7A2C-7DE3-5007-D617370129BA}"/>
              </a:ext>
            </a:extLst>
          </p:cNvPr>
          <p:cNvSpPr/>
          <p:nvPr/>
        </p:nvSpPr>
        <p:spPr>
          <a:xfrm>
            <a:off x="1751420" y="1275735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1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NODE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TO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F23794-746E-1594-1A6E-E52548632C5F}"/>
              </a:ext>
            </a:extLst>
          </p:cNvPr>
          <p:cNvSpPr/>
          <p:nvPr/>
        </p:nvSpPr>
        <p:spPr>
          <a:xfrm>
            <a:off x="8853714" y="1275736"/>
            <a:ext cx="1505953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1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NODE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TO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F531A2-9E1E-37D2-5A2E-81202D9CE440}"/>
                  </a:ext>
                </a:extLst>
              </p:cNvPr>
              <p:cNvSpPr txBox="1"/>
              <p:nvPr/>
            </p:nvSpPr>
            <p:spPr>
              <a:xfrm>
                <a:off x="3889724" y="5199620"/>
                <a:ext cx="7162903" cy="9735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32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F531A2-9E1E-37D2-5A2E-81202D9CE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24" y="5199620"/>
                <a:ext cx="7162903" cy="973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10D8C32-2822-95F6-8609-294BA5408ADB}"/>
              </a:ext>
            </a:extLst>
          </p:cNvPr>
          <p:cNvSpPr txBox="1">
            <a:spLocks/>
          </p:cNvSpPr>
          <p:nvPr/>
        </p:nvSpPr>
        <p:spPr>
          <a:xfrm>
            <a:off x="522943" y="706986"/>
            <a:ext cx="3795057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Table of Contents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609A7-B217-9EF4-B53C-6AB512439057}"/>
              </a:ext>
            </a:extLst>
          </p:cNvPr>
          <p:cNvSpPr txBox="1"/>
          <p:nvPr/>
        </p:nvSpPr>
        <p:spPr>
          <a:xfrm>
            <a:off x="514322" y="1365556"/>
            <a:ext cx="3310522" cy="3674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 statement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4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Dijksta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Algorithm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A*</a:t>
            </a: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Algorithm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Transit</a:t>
            </a: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Algorithm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739175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2302A-A83E-019F-14A7-4B2B4A35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7E397296-EB5D-AD81-8469-872EC9625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5A30C0D-B93E-FEE6-299D-125AE2F8A652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Algorithm – Transit Node Routing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C90CA05-DFCC-2EE0-946E-9144D8875E45}"/>
              </a:ext>
            </a:extLst>
          </p:cNvPr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282A565-1443-9566-C50D-93D383A923C7}"/>
                </a:ext>
              </a:extLst>
            </p:cNvPr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811C54F-61D5-F56B-4A43-7CF003CEC28C}"/>
                </a:ext>
              </a:extLst>
            </p:cNvPr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B78BD61-3372-F626-630D-7A6A851650F5}"/>
                </a:ext>
              </a:extLst>
            </p:cNvPr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10636C6-CE06-B0AC-255F-71B63A43B5D9}"/>
                </a:ext>
              </a:extLst>
            </p:cNvPr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86F502E-8D46-A7D9-3F98-C11609CC3A78}"/>
                </a:ext>
              </a:extLst>
            </p:cNvPr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D730BA8-C346-7FF3-949A-38E071263F2A}"/>
                </a:ext>
              </a:extLst>
            </p:cNvPr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9413FE0-C298-2B45-B79A-9DC871C51CEF}"/>
                </a:ext>
              </a:extLst>
            </p:cNvPr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7322C24-51C5-5BF5-B237-607157453708}"/>
                </a:ext>
              </a:extLst>
            </p:cNvPr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1665550-5D90-7A27-11AD-DB3CC92CDE42}"/>
                </a:ext>
              </a:extLst>
            </p:cNvPr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C0581F0-0B16-E909-30A5-7A453A622E3C}"/>
                </a:ext>
              </a:extLst>
            </p:cNvPr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8F2DA19-9002-A023-7F70-C3685FBCA13D}"/>
                </a:ext>
              </a:extLst>
            </p:cNvPr>
            <p:cNvCxnSpPr>
              <a:cxnSpLocks/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A7B6968-57B5-FFDD-78B8-54D4031DA851}"/>
                </a:ext>
              </a:extLst>
            </p:cNvPr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A8C7D4B-A0A9-5B3E-52B7-2EC28B39279F}"/>
                </a:ext>
              </a:extLst>
            </p:cNvPr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1447D74-1CCE-5A88-C27E-D8EA81B27D15}"/>
                </a:ext>
              </a:extLst>
            </p:cNvPr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7622A74-C1D9-D47F-6BC2-F4CDD89EC5DB}"/>
                </a:ext>
              </a:extLst>
            </p:cNvPr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40981BA-D53A-0307-85B2-59191CFFA2B9}"/>
                </a:ext>
              </a:extLst>
            </p:cNvPr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30DC9F7-5410-36A9-4FB1-3A6C31F5D7AA}"/>
                </a:ext>
              </a:extLst>
            </p:cNvPr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4EFC0FD-2F06-BC2B-EE37-0862A5E07FD6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05791FB3-EEB6-7835-616D-2DFDACCA7364}"/>
              </a:ext>
            </a:extLst>
          </p:cNvPr>
          <p:cNvSpPr/>
          <p:nvPr/>
        </p:nvSpPr>
        <p:spPr>
          <a:xfrm>
            <a:off x="879115" y="5148179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3A54E7D-78A3-74A7-A37F-0D1C8E387DE7}"/>
              </a:ext>
            </a:extLst>
          </p:cNvPr>
          <p:cNvSpPr/>
          <p:nvPr/>
        </p:nvSpPr>
        <p:spPr>
          <a:xfrm>
            <a:off x="879115" y="5660407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853708-E4BB-45F9-28D4-274AD9724DFC}"/>
              </a:ext>
            </a:extLst>
          </p:cNvPr>
          <p:cNvSpPr txBox="1"/>
          <p:nvPr/>
        </p:nvSpPr>
        <p:spPr>
          <a:xfrm>
            <a:off x="1284174" y="5079848"/>
            <a:ext cx="1766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Normal Station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0E37F0-97B5-7131-D4EF-B368C1469003}"/>
              </a:ext>
            </a:extLst>
          </p:cNvPr>
          <p:cNvSpPr txBox="1"/>
          <p:nvPr/>
        </p:nvSpPr>
        <p:spPr>
          <a:xfrm>
            <a:off x="1284174" y="5623512"/>
            <a:ext cx="1806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Transfer Station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BAAAAD-5DDA-D93B-80D8-0A6F66170A8C}"/>
              </a:ext>
            </a:extLst>
          </p:cNvPr>
          <p:cNvSpPr/>
          <p:nvPr/>
        </p:nvSpPr>
        <p:spPr>
          <a:xfrm>
            <a:off x="3586132" y="1275735"/>
            <a:ext cx="4932809" cy="3548743"/>
          </a:xfrm>
          <a:prstGeom prst="rect">
            <a:avLst/>
          </a:prstGeom>
          <a:solidFill>
            <a:srgbClr val="2B71E3">
              <a:alpha val="81961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 TO TRANSIT</a:t>
            </a:r>
          </a:p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APSP</a:t>
            </a:r>
          </a:p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(all pair shortest path)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AEC42E-94A9-6BE8-7580-3815813C707E}"/>
              </a:ext>
            </a:extLst>
          </p:cNvPr>
          <p:cNvSpPr/>
          <p:nvPr/>
        </p:nvSpPr>
        <p:spPr>
          <a:xfrm>
            <a:off x="1751420" y="1275735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1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NODE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TO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CF8A3E-1656-1F3D-6580-C0470B9D9726}"/>
              </a:ext>
            </a:extLst>
          </p:cNvPr>
          <p:cNvSpPr/>
          <p:nvPr/>
        </p:nvSpPr>
        <p:spPr>
          <a:xfrm>
            <a:off x="8827658" y="1275736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1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NODE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TO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B999D9BF-7376-A153-7D13-6E9FB9AA9AD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39281" y="5029321"/>
            <a:ext cx="558360" cy="402835"/>
          </a:xfrm>
          <a:prstGeom prst="curvedConnector3">
            <a:avLst>
              <a:gd name="adj1" fmla="val -458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33381D-7273-88AF-98B5-F74E5FECF5E1}"/>
              </a:ext>
            </a:extLst>
          </p:cNvPr>
          <p:cNvSpPr txBox="1"/>
          <p:nvPr/>
        </p:nvSpPr>
        <p:spPr>
          <a:xfrm>
            <a:off x="4419879" y="5079694"/>
            <a:ext cx="4309193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Precomputed by </a:t>
            </a:r>
            <a:r>
              <a:rPr lang="en-US" altLang="ko-KR" dirty="0" err="1"/>
              <a:t>apsp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Floyed-</a:t>
            </a:r>
            <a:r>
              <a:rPr lang="en-US" altLang="ko-KR" dirty="0" err="1"/>
              <a:t>Warshall</a:t>
            </a:r>
            <a:r>
              <a:rPr lang="en-US" altLang="ko-KR" dirty="0"/>
              <a:t> : O(v^3)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Dijkstra-APSP(</a:t>
            </a:r>
            <a:r>
              <a:rPr lang="en-US" altLang="ko-KR" dirty="0" err="1"/>
              <a:t>heapq</a:t>
            </a:r>
            <a:r>
              <a:rPr lang="en-US" altLang="ko-KR" dirty="0"/>
              <a:t>) : O(v(</a:t>
            </a:r>
            <a:r>
              <a:rPr lang="en-US" altLang="ko-KR" dirty="0" err="1"/>
              <a:t>vlogv+e</a:t>
            </a:r>
            <a:r>
              <a:rPr lang="en-US" altLang="ko-KR" dirty="0"/>
              <a:t>))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Dial’s : O(</a:t>
            </a:r>
            <a:r>
              <a:rPr lang="en-US" altLang="ko-KR" dirty="0" err="1"/>
              <a:t>cv+e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Thorup’s : O(</a:t>
            </a:r>
            <a:r>
              <a:rPr lang="en-US" altLang="ko-KR" dirty="0" err="1"/>
              <a:t>ve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4297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76E52-D2B9-4333-84E1-A6435545D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7DDAC0A8-F82B-7346-C567-DD5C4DD97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A7420396-3A63-DD52-F927-37AE00C85DED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830507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Algorithm – Transit Node Routing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6F594F-C49E-E9C1-44D8-17B75D276CF3}"/>
              </a:ext>
            </a:extLst>
          </p:cNvPr>
          <p:cNvGrpSpPr/>
          <p:nvPr/>
        </p:nvGrpSpPr>
        <p:grpSpPr>
          <a:xfrm>
            <a:off x="1501889" y="1770350"/>
            <a:ext cx="8901313" cy="2596423"/>
            <a:chOff x="1077980" y="1445653"/>
            <a:chExt cx="8901313" cy="25964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EF3ABB7-D481-FCDE-0EF4-D9B9C40762C8}"/>
                </a:ext>
              </a:extLst>
            </p:cNvPr>
            <p:cNvSpPr/>
            <p:nvPr/>
          </p:nvSpPr>
          <p:spPr>
            <a:xfrm>
              <a:off x="1077980" y="2319021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075A654-D8FE-88E1-8EB9-A78D79F47920}"/>
                </a:ext>
              </a:extLst>
            </p:cNvPr>
            <p:cNvSpPr/>
            <p:nvPr/>
          </p:nvSpPr>
          <p:spPr>
            <a:xfrm>
              <a:off x="9727293" y="2491829"/>
              <a:ext cx="252000" cy="2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7DC3BAF-0EA4-0F7A-BC22-377A68CF0D56}"/>
                </a:ext>
              </a:extLst>
            </p:cNvPr>
            <p:cNvSpPr/>
            <p:nvPr/>
          </p:nvSpPr>
          <p:spPr>
            <a:xfrm>
              <a:off x="2697230" y="15496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6A9475B-7924-3CA7-84CA-D540B267C707}"/>
                </a:ext>
              </a:extLst>
            </p:cNvPr>
            <p:cNvSpPr/>
            <p:nvPr/>
          </p:nvSpPr>
          <p:spPr>
            <a:xfrm>
              <a:off x="2910223" y="3753171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24C0CC8-3B94-CF10-F94E-51895C8405C0}"/>
                </a:ext>
              </a:extLst>
            </p:cNvPr>
            <p:cNvSpPr/>
            <p:nvPr/>
          </p:nvSpPr>
          <p:spPr>
            <a:xfrm>
              <a:off x="4781643" y="2139908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413304D-08ED-72D0-004E-0332FC655B41}"/>
                </a:ext>
              </a:extLst>
            </p:cNvPr>
            <p:cNvSpPr/>
            <p:nvPr/>
          </p:nvSpPr>
          <p:spPr>
            <a:xfrm>
              <a:off x="8397120" y="1445653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8C47148-4A70-B0BC-5802-6C259711484A}"/>
                </a:ext>
              </a:extLst>
            </p:cNvPr>
            <p:cNvSpPr/>
            <p:nvPr/>
          </p:nvSpPr>
          <p:spPr>
            <a:xfrm>
              <a:off x="8360215" y="3790076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00AE7A8-823D-4C81-8C77-E9192EBB6766}"/>
                </a:ext>
              </a:extLst>
            </p:cNvPr>
            <p:cNvSpPr/>
            <p:nvPr/>
          </p:nvSpPr>
          <p:spPr>
            <a:xfrm>
              <a:off x="5850350" y="3429000"/>
              <a:ext cx="252000" cy="252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E40E05C-15CB-7AEF-DDE4-3D40C1520BD5}"/>
                </a:ext>
              </a:extLst>
            </p:cNvPr>
            <p:cNvCxnSpPr>
              <a:stCxn id="2" idx="7"/>
              <a:endCxn id="6" idx="2"/>
            </p:cNvCxnSpPr>
            <p:nvPr/>
          </p:nvCxnSpPr>
          <p:spPr>
            <a:xfrm flipV="1">
              <a:off x="1293075" y="1675671"/>
              <a:ext cx="1404155" cy="68025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169520E-14BB-90EB-2E5F-3468DFFD614E}"/>
                </a:ext>
              </a:extLst>
            </p:cNvPr>
            <p:cNvCxnSpPr>
              <a:stCxn id="2" idx="5"/>
              <a:endCxn id="8" idx="0"/>
            </p:cNvCxnSpPr>
            <p:nvPr/>
          </p:nvCxnSpPr>
          <p:spPr>
            <a:xfrm>
              <a:off x="1293075" y="2534116"/>
              <a:ext cx="1743148" cy="12190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01843B4-BEDB-7C30-2880-DA2D418EC6EE}"/>
                </a:ext>
              </a:extLst>
            </p:cNvPr>
            <p:cNvCxnSpPr>
              <a:cxnSpLocks/>
              <a:stCxn id="6" idx="5"/>
              <a:endCxn id="10" idx="2"/>
            </p:cNvCxnSpPr>
            <p:nvPr/>
          </p:nvCxnSpPr>
          <p:spPr>
            <a:xfrm>
              <a:off x="2912325" y="1764766"/>
              <a:ext cx="1869318" cy="50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C160AE5-666A-4152-D261-DC71AAB7A3C5}"/>
                </a:ext>
              </a:extLst>
            </p:cNvPr>
            <p:cNvCxnSpPr>
              <a:stCxn id="10" idx="5"/>
              <a:endCxn id="13" idx="0"/>
            </p:cNvCxnSpPr>
            <p:nvPr/>
          </p:nvCxnSpPr>
          <p:spPr>
            <a:xfrm>
              <a:off x="4996738" y="2355003"/>
              <a:ext cx="979612" cy="10739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2FDFA0A-9B69-C173-FA30-6D3E6F39E09A}"/>
                </a:ext>
              </a:extLst>
            </p:cNvPr>
            <p:cNvCxnSpPr>
              <a:stCxn id="13" idx="7"/>
              <a:endCxn id="11" idx="3"/>
            </p:cNvCxnSpPr>
            <p:nvPr/>
          </p:nvCxnSpPr>
          <p:spPr>
            <a:xfrm flipV="1">
              <a:off x="6065445" y="1660748"/>
              <a:ext cx="2368580" cy="18051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8D26570-34B1-ADC1-FFEA-E6A9A71D19D6}"/>
                </a:ext>
              </a:extLst>
            </p:cNvPr>
            <p:cNvCxnSpPr>
              <a:stCxn id="13" idx="6"/>
              <a:endCxn id="12" idx="3"/>
            </p:cNvCxnSpPr>
            <p:nvPr/>
          </p:nvCxnSpPr>
          <p:spPr>
            <a:xfrm>
              <a:off x="6102350" y="3555000"/>
              <a:ext cx="2294770" cy="450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B796B6D-F039-82BD-219A-E6FD68D408C5}"/>
                </a:ext>
              </a:extLst>
            </p:cNvPr>
            <p:cNvCxnSpPr>
              <a:stCxn id="12" idx="6"/>
              <a:endCxn id="3" idx="2"/>
            </p:cNvCxnSpPr>
            <p:nvPr/>
          </p:nvCxnSpPr>
          <p:spPr>
            <a:xfrm flipV="1">
              <a:off x="8612215" y="2617829"/>
              <a:ext cx="1115078" cy="129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F752EC2-369B-2F9F-7B62-8A11A2DBCD4C}"/>
                </a:ext>
              </a:extLst>
            </p:cNvPr>
            <p:cNvCxnSpPr>
              <a:stCxn id="8" idx="7"/>
              <a:endCxn id="10" idx="3"/>
            </p:cNvCxnSpPr>
            <p:nvPr/>
          </p:nvCxnSpPr>
          <p:spPr>
            <a:xfrm flipV="1">
              <a:off x="3125318" y="2355003"/>
              <a:ext cx="1693230" cy="14350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CD3C1E4-3E28-CB03-85F7-F077545372C6}"/>
                </a:ext>
              </a:extLst>
            </p:cNvPr>
            <p:cNvCxnSpPr>
              <a:stCxn id="11" idx="5"/>
              <a:endCxn id="3" idx="1"/>
            </p:cNvCxnSpPr>
            <p:nvPr/>
          </p:nvCxnSpPr>
          <p:spPr>
            <a:xfrm>
              <a:off x="8612215" y="1660748"/>
              <a:ext cx="1151983" cy="867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662D4F8-6ED9-48C0-DE37-7461203978E3}"/>
                </a:ext>
              </a:extLst>
            </p:cNvPr>
            <p:cNvCxnSpPr>
              <a:stCxn id="8" idx="6"/>
              <a:endCxn id="11" idx="2"/>
            </p:cNvCxnSpPr>
            <p:nvPr/>
          </p:nvCxnSpPr>
          <p:spPr>
            <a:xfrm flipV="1">
              <a:off x="3162223" y="1571653"/>
              <a:ext cx="5234897" cy="23075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0E13E92E-7DEC-7B7E-525B-30937D0CE2C9}"/>
              </a:ext>
            </a:extLst>
          </p:cNvPr>
          <p:cNvSpPr/>
          <p:nvPr/>
        </p:nvSpPr>
        <p:spPr>
          <a:xfrm>
            <a:off x="879115" y="5148179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92E0D54-94B7-A7A1-F654-11D399A32970}"/>
              </a:ext>
            </a:extLst>
          </p:cNvPr>
          <p:cNvSpPr/>
          <p:nvPr/>
        </p:nvSpPr>
        <p:spPr>
          <a:xfrm>
            <a:off x="879115" y="5660407"/>
            <a:ext cx="252000" cy="252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BA8B70-C0FA-3645-3274-2F2F40C2EDA7}"/>
              </a:ext>
            </a:extLst>
          </p:cNvPr>
          <p:cNvSpPr txBox="1"/>
          <p:nvPr/>
        </p:nvSpPr>
        <p:spPr>
          <a:xfrm>
            <a:off x="1284174" y="5079848"/>
            <a:ext cx="17663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Normal Station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BA319E-5F73-C0F9-EF56-0047C773EE1A}"/>
              </a:ext>
            </a:extLst>
          </p:cNvPr>
          <p:cNvSpPr txBox="1"/>
          <p:nvPr/>
        </p:nvSpPr>
        <p:spPr>
          <a:xfrm>
            <a:off x="1284174" y="5623512"/>
            <a:ext cx="180607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Transfer Station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3B0C92-4908-7B59-FC8A-2B1C9F56A65E}"/>
              </a:ext>
            </a:extLst>
          </p:cNvPr>
          <p:cNvSpPr/>
          <p:nvPr/>
        </p:nvSpPr>
        <p:spPr>
          <a:xfrm>
            <a:off x="3586132" y="1275735"/>
            <a:ext cx="4932809" cy="3548743"/>
          </a:xfrm>
          <a:prstGeom prst="rect">
            <a:avLst/>
          </a:prstGeom>
          <a:solidFill>
            <a:srgbClr val="2B71E3">
              <a:alpha val="81961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 TO TRANSIT</a:t>
            </a:r>
          </a:p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APSP</a:t>
            </a:r>
          </a:p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(all pair shortest path)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C5645E-4EB2-5043-1A67-8E9F958B6A7B}"/>
              </a:ext>
            </a:extLst>
          </p:cNvPr>
          <p:cNvSpPr/>
          <p:nvPr/>
        </p:nvSpPr>
        <p:spPr>
          <a:xfrm>
            <a:off x="1751420" y="1275735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1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NODE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TO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2F6C23-91BC-9F34-18D9-CA3AB7553B11}"/>
              </a:ext>
            </a:extLst>
          </p:cNvPr>
          <p:cNvSpPr/>
          <p:nvPr/>
        </p:nvSpPr>
        <p:spPr>
          <a:xfrm>
            <a:off x="8827658" y="1275736"/>
            <a:ext cx="1532009" cy="3548743"/>
          </a:xfrm>
          <a:prstGeom prst="rect">
            <a:avLst/>
          </a:prstGeom>
          <a:solidFill>
            <a:schemeClr val="accent3">
              <a:lumMod val="40000"/>
              <a:lumOff val="60000"/>
              <a:alpha val="81961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NODE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TO</a:t>
            </a: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" panose="020B0200000000000000" pitchFamily="50" charset="-127"/>
                <a:ea typeface="Noto Sans KR" panose="020B0200000000000000" pitchFamily="50" charset="-127"/>
              </a:rPr>
              <a:t>TRANSIT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B830A2-6F41-CC8C-0AC2-D30D1398ADE6}"/>
              </a:ext>
            </a:extLst>
          </p:cNvPr>
          <p:cNvSpPr txBox="1"/>
          <p:nvPr/>
        </p:nvSpPr>
        <p:spPr>
          <a:xfrm>
            <a:off x="4245258" y="5166687"/>
            <a:ext cx="4309193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Precomputed by </a:t>
            </a:r>
            <a:r>
              <a:rPr lang="en-US" altLang="ko-KR" dirty="0" err="1"/>
              <a:t>apsp</a:t>
            </a:r>
            <a:r>
              <a:rPr lang="ko-KR" altLang="en-US" dirty="0"/>
              <a:t> </a:t>
            </a:r>
            <a:r>
              <a:rPr lang="en-US" altLang="ko-KR" dirty="0"/>
              <a:t>algorithm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Floyed-</a:t>
            </a:r>
            <a:r>
              <a:rPr lang="en-US" altLang="ko-KR" dirty="0" err="1"/>
              <a:t>Warshall</a:t>
            </a:r>
            <a:r>
              <a:rPr lang="en-US" altLang="ko-KR" dirty="0"/>
              <a:t> : O(v^3)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Dijkstra-APSP(</a:t>
            </a:r>
            <a:r>
              <a:rPr lang="en-US" altLang="ko-KR" dirty="0" err="1"/>
              <a:t>heapq</a:t>
            </a:r>
            <a:r>
              <a:rPr lang="en-US" altLang="ko-KR" dirty="0"/>
              <a:t>) : O(v(</a:t>
            </a:r>
            <a:r>
              <a:rPr lang="en-US" altLang="ko-KR" dirty="0" err="1"/>
              <a:t>vlogv+e</a:t>
            </a:r>
            <a:r>
              <a:rPr lang="en-US" altLang="ko-KR" dirty="0"/>
              <a:t>))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Dial’s : O(</a:t>
            </a:r>
            <a:r>
              <a:rPr lang="en-US" altLang="ko-KR" dirty="0" err="1"/>
              <a:t>cv+e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Thorup’s : O(</a:t>
            </a:r>
            <a:r>
              <a:rPr lang="en-US" altLang="ko-KR" dirty="0" err="1"/>
              <a:t>ve</a:t>
            </a:r>
            <a:r>
              <a:rPr lang="en-US" altLang="ko-KR" dirty="0"/>
              <a:t>)</a:t>
            </a: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734FDE5C-B29F-B411-56A5-EC460454FB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724969" y="5071628"/>
            <a:ext cx="558360" cy="402835"/>
          </a:xfrm>
          <a:prstGeom prst="curvedConnector3">
            <a:avLst>
              <a:gd name="adj1" fmla="val -458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63B881-D3B7-0574-D3EA-E8BDD66CD22B}"/>
              </a:ext>
            </a:extLst>
          </p:cNvPr>
          <p:cNvSpPr txBox="1"/>
          <p:nvPr/>
        </p:nvSpPr>
        <p:spPr>
          <a:xfrm>
            <a:off x="9612115" y="5157623"/>
            <a:ext cx="2154757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Implemented by </a:t>
            </a:r>
          </a:p>
          <a:p>
            <a:r>
              <a:rPr lang="en-US" altLang="ko-KR" dirty="0"/>
              <a:t>list slicing</a:t>
            </a:r>
          </a:p>
          <a:p>
            <a:r>
              <a:rPr lang="en-US" altLang="ko-KR" dirty="0"/>
              <a:t>-&gt; O(n’)</a:t>
            </a:r>
          </a:p>
          <a:p>
            <a:r>
              <a:rPr lang="en-US" altLang="ko-KR" dirty="0"/>
              <a:t>(n’ = </a:t>
            </a:r>
            <a:r>
              <a:rPr lang="ko-KR" altLang="en-US" dirty="0"/>
              <a:t>잘린 노드 수</a:t>
            </a:r>
            <a:r>
              <a:rPr lang="en-US" altLang="ko-KR" dirty="0"/>
              <a:t>)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36444783-B4A0-3A2D-E1EA-857D325589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325438" y="4645783"/>
            <a:ext cx="558360" cy="402835"/>
          </a:xfrm>
          <a:prstGeom prst="curvedConnector3">
            <a:avLst>
              <a:gd name="adj1" fmla="val 9678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96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A8009-B5EC-ED34-8F89-E1FF2CD1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FF8EEB29-4564-9C44-B3E2-ACEBAF692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FF7A45F7-3B94-E040-E7C0-5A3A7271410F}"/>
              </a:ext>
            </a:extLst>
          </p:cNvPr>
          <p:cNvSpPr txBox="1">
            <a:spLocks/>
          </p:cNvSpPr>
          <p:nvPr/>
        </p:nvSpPr>
        <p:spPr>
          <a:xfrm>
            <a:off x="200297" y="499836"/>
            <a:ext cx="9727474" cy="6604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Dijkstra vs Dial’s</a:t>
            </a:r>
            <a:endParaRPr lang="ko-KR" altLang="en-US" sz="2000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38A573B-C4AD-8CEC-A4C7-937D9E54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131570"/>
              </p:ext>
            </p:extLst>
          </p:nvPr>
        </p:nvGraphicFramePr>
        <p:xfrm>
          <a:off x="942789" y="1829805"/>
          <a:ext cx="10160001" cy="4001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6667">
                  <a:extLst>
                    <a:ext uri="{9D8B030D-6E8A-4147-A177-3AD203B41FA5}">
                      <a16:colId xmlns:a16="http://schemas.microsoft.com/office/drawing/2014/main" val="3481422214"/>
                    </a:ext>
                  </a:extLst>
                </a:gridCol>
                <a:gridCol w="3386667">
                  <a:extLst>
                    <a:ext uri="{9D8B030D-6E8A-4147-A177-3AD203B41FA5}">
                      <a16:colId xmlns:a16="http://schemas.microsoft.com/office/drawing/2014/main" val="585106494"/>
                    </a:ext>
                  </a:extLst>
                </a:gridCol>
                <a:gridCol w="3386667">
                  <a:extLst>
                    <a:ext uri="{9D8B030D-6E8A-4147-A177-3AD203B41FA5}">
                      <a16:colId xmlns:a16="http://schemas.microsoft.com/office/drawing/2014/main" val="2680123630"/>
                    </a:ext>
                  </a:extLst>
                </a:gridCol>
              </a:tblGrid>
              <a:tr h="556401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Dijkstra</a:t>
                      </a:r>
                      <a:endParaRPr lang="ko-KR" altLang="en-US" b="1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Dial’s</a:t>
                      </a:r>
                      <a:endParaRPr lang="ko-KR" altLang="en-US" b="1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50540"/>
                  </a:ext>
                </a:extLst>
              </a:tr>
              <a:tr h="556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Data structure</a:t>
                      </a:r>
                      <a:endParaRPr lang="ko-KR" altLang="en-US" b="1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Heap</a:t>
                      </a:r>
                      <a:endParaRPr lang="ko-KR" altLang="en-US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Bucket</a:t>
                      </a:r>
                      <a:endParaRPr lang="ko-KR" altLang="en-US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972850"/>
                  </a:ext>
                </a:extLst>
              </a:tr>
              <a:tr h="556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Time complexity</a:t>
                      </a:r>
                      <a:endParaRPr lang="ko-KR" altLang="en-US" b="1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O((</a:t>
                      </a:r>
                      <a:r>
                        <a:rPr lang="en-US" altLang="ko-KR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E+VlogV</a:t>
                      </a:r>
                      <a:r>
                        <a:rPr lang="en-US" altLang="ko-KR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)V)</a:t>
                      </a:r>
                      <a:endParaRPr lang="ko-KR" altLang="en-US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O((E+CV)V)</a:t>
                      </a:r>
                      <a:endParaRPr lang="ko-KR" altLang="en-US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374950"/>
                  </a:ext>
                </a:extLst>
              </a:tr>
              <a:tr h="9603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Edge weight support</a:t>
                      </a:r>
                      <a:endParaRPr lang="ko-KR" altLang="en-US" b="1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Any</a:t>
                      </a:r>
                      <a:r>
                        <a:rPr lang="ko-KR" altLang="en-US" dirty="0">
                          <a:latin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en-US" altLang="ko-KR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positive</a:t>
                      </a:r>
                      <a:r>
                        <a:rPr lang="ko-KR" altLang="en-US" dirty="0">
                          <a:latin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en-US" altLang="ko-KR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real/integer</a:t>
                      </a:r>
                      <a:r>
                        <a:rPr lang="ko-KR" altLang="en-US" dirty="0">
                          <a:latin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Efficient only for small non-negative integers</a:t>
                      </a:r>
                      <a:endParaRPr lang="ko-KR" altLang="en-US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485514"/>
                  </a:ext>
                </a:extLst>
              </a:tr>
              <a:tr h="13719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Graph suitability</a:t>
                      </a:r>
                      <a:endParaRPr lang="ko-KR" altLang="en-US" b="1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Stable for all graphs</a:t>
                      </a:r>
                      <a:endParaRPr lang="ko-KR" altLang="en-US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Only optimal when weights are small and uniform</a:t>
                      </a:r>
                      <a:endParaRPr lang="ko-KR" altLang="en-US" dirty="0">
                        <a:latin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239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267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AA770-3058-4A5F-690A-1E7451FB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844FB3BE-F258-7637-D419-4153368DB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9D6D034-D987-89F9-0CBF-5E6F64372779}"/>
              </a:ext>
            </a:extLst>
          </p:cNvPr>
          <p:cNvSpPr txBox="1">
            <a:spLocks/>
          </p:cNvSpPr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Problem – local source and target?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B3E64A0-B749-024B-F2C8-F5AA8E6C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1417320"/>
            <a:ext cx="1120793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만약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input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으로 들어온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source, target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의 최단거리가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transit node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를 거치지 않는다면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?</a:t>
            </a:r>
          </a:p>
          <a:p>
            <a:pPr marL="0" indent="0">
              <a:buNone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그냥 단순히 모든 최단거리를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node2transit+transit2transit+node2transit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으로 구한다면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오히려 돌아가는 경로를 안내해줄 것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</a:t>
            </a: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이 부분에 대한 감지 및 </a:t>
            </a:r>
            <a:r>
              <a:rPr lang="en-US" altLang="ko-KR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fallback algorithm</a:t>
            </a: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이 필요함</a:t>
            </a:r>
            <a:r>
              <a:rPr lang="en-US" altLang="ko-KR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8392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99220-41EF-F1B8-2304-93E7D855A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F30DC147-0779-996B-B212-0E2B3F01E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7E4ED782-23C1-E418-FC34-47662440A0FA}"/>
              </a:ext>
            </a:extLst>
          </p:cNvPr>
          <p:cNvSpPr txBox="1">
            <a:spLocks/>
          </p:cNvSpPr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Problem – local source and target?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7E657E0-754C-A234-44BB-E2655B0C7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1417320"/>
            <a:ext cx="1120793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현재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transit node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을 모든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transfer station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으로 정의했기 때문에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우리는 해당 문제를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transit node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를 지나지 않는 경로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= transfer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를 하지 않는 경로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ko-KR" altLang="en-US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라고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재정의할 수 있음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</a:p>
          <a:p>
            <a:pPr marL="0" indent="0">
              <a:buNone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즉 아래와 같은 케이스가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local problem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의 한 예가 될 수 있음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</a:p>
          <a:p>
            <a:pPr marL="0" indent="0">
              <a:buNone/>
            </a:pPr>
            <a:endParaRPr lang="en-US" altLang="ko-KR" sz="24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384A9-C208-00EE-580E-5151AA8F1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048" y="3642817"/>
            <a:ext cx="4539283" cy="27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25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AF898-2AE2-CB3E-302C-BC0735B70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1F5E10B0-4668-03F0-821C-4BC8C5D27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0E91E2A5-BFFD-1B0F-0189-45B32B290699}"/>
              </a:ext>
            </a:extLst>
          </p:cNvPr>
          <p:cNvSpPr txBox="1">
            <a:spLocks/>
          </p:cNvSpPr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Graph</a:t>
            </a: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cases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6020AD-691F-41AD-7471-509C615B2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005" y="1163410"/>
            <a:ext cx="8143875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2157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13A88-B247-191D-954B-B8DAE66D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A39781D1-06DC-F63F-2267-86E50D9EC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34C2761-6548-CF8B-E993-5B49C5C753B8}"/>
              </a:ext>
            </a:extLst>
          </p:cNvPr>
          <p:cNvSpPr txBox="1">
            <a:spLocks/>
          </p:cNvSpPr>
          <p:nvPr/>
        </p:nvSpPr>
        <p:spPr>
          <a:xfrm>
            <a:off x="570410" y="485774"/>
            <a:ext cx="757210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Graph</a:t>
            </a: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cases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6B077-0047-69DC-A210-D28B7BCC40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52"/>
          <a:stretch/>
        </p:blipFill>
        <p:spPr>
          <a:xfrm>
            <a:off x="91848" y="1057274"/>
            <a:ext cx="11925981" cy="5438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46B94A-E3BE-7939-7059-1D58E1BA48FB}"/>
              </a:ext>
            </a:extLst>
          </p:cNvPr>
          <p:cNvSpPr txBox="1"/>
          <p:nvPr/>
        </p:nvSpPr>
        <p:spPr>
          <a:xfrm>
            <a:off x="3607594" y="1707356"/>
            <a:ext cx="1175322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Case 0</a:t>
            </a:r>
          </a:p>
          <a:p>
            <a:r>
              <a:rPr lang="en-US" altLang="ko-KR" sz="2400" b="1" dirty="0"/>
              <a:t>x == y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9094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DE20C-4A18-2168-619F-E878248EB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D803A469-56C4-1528-AD3F-085BD95B7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EE939A2F-89E9-A7E5-B824-0ACDA2CFAB46}"/>
              </a:ext>
            </a:extLst>
          </p:cNvPr>
          <p:cNvSpPr txBox="1">
            <a:spLocks/>
          </p:cNvSpPr>
          <p:nvPr/>
        </p:nvSpPr>
        <p:spPr>
          <a:xfrm>
            <a:off x="570410" y="485774"/>
            <a:ext cx="757210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Graph</a:t>
            </a: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cases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9A015A-471E-3BF2-C6D6-E0238E56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80" y="1262199"/>
            <a:ext cx="11725839" cy="501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00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0FC47-D71F-2976-6F02-288E147F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D98311F9-6E5E-3034-BA1F-7AD9D869F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1282DC05-3E66-2725-85DB-0187A3E939F0}"/>
              </a:ext>
            </a:extLst>
          </p:cNvPr>
          <p:cNvSpPr txBox="1">
            <a:spLocks/>
          </p:cNvSpPr>
          <p:nvPr/>
        </p:nvSpPr>
        <p:spPr>
          <a:xfrm>
            <a:off x="570410" y="485774"/>
            <a:ext cx="757210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Graph</a:t>
            </a: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cases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4FF34-7C79-C217-BDA8-7057391EC8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4763"/>
          <a:stretch/>
        </p:blipFill>
        <p:spPr>
          <a:xfrm>
            <a:off x="150019" y="1057274"/>
            <a:ext cx="6562638" cy="41099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B34A6E-5663-B862-484A-C648AC3B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99"/>
          <a:stretch/>
        </p:blipFill>
        <p:spPr>
          <a:xfrm>
            <a:off x="6393656" y="2158567"/>
            <a:ext cx="5648325" cy="44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0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CE179-ED1D-D1AF-FA0D-D8F6E2B1E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ABDABF5C-040E-68F8-AC4A-E06CE39AF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757B9789-DF57-BD4A-FCE6-150FEA6761AA}"/>
              </a:ext>
            </a:extLst>
          </p:cNvPr>
          <p:cNvSpPr txBox="1">
            <a:spLocks/>
          </p:cNvSpPr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def</a:t>
            </a: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32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transit_node_routing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528E4-5EE5-EF75-E1DD-9C46421FC210}"/>
              </a:ext>
            </a:extLst>
          </p:cNvPr>
          <p:cNvSpPr txBox="1"/>
          <p:nvPr/>
        </p:nvSpPr>
        <p:spPr>
          <a:xfrm>
            <a:off x="155376" y="1997839"/>
            <a:ext cx="121009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if common transfer:</a:t>
            </a:r>
          </a:p>
          <a:p>
            <a:r>
              <a:rPr lang="en-US" altLang="ko-KR" dirty="0"/>
              <a:t>    if x and y are in same line segment</a:t>
            </a:r>
          </a:p>
          <a:p>
            <a:r>
              <a:rPr lang="en-US" altLang="ko-KR" dirty="0"/>
              <a:t>        return slice of line segment</a:t>
            </a:r>
          </a:p>
          <a:p>
            <a:r>
              <a:rPr lang="en-US" altLang="ko-KR" dirty="0"/>
              <a:t>    if x and y are in different line segment but share same transfer node(which means two nodes are in same line)</a:t>
            </a:r>
          </a:p>
          <a:p>
            <a:r>
              <a:rPr lang="en-US" altLang="ko-KR" dirty="0"/>
              <a:t>        if not </a:t>
            </a:r>
            <a:r>
              <a:rPr lang="en-US" altLang="ko-KR" dirty="0" err="1"/>
              <a:t>len</a:t>
            </a:r>
            <a:r>
              <a:rPr lang="en-US" altLang="ko-KR" dirty="0"/>
              <a:t>(adjacent transfer nodes of x) == 2 &amp; </a:t>
            </a:r>
            <a:r>
              <a:rPr lang="en-US" altLang="ko-KR" dirty="0" err="1"/>
              <a:t>len</a:t>
            </a:r>
            <a:r>
              <a:rPr lang="en-US" altLang="ko-KR" dirty="0"/>
              <a:t>(adjacent transfer nodes of y) == 2:</a:t>
            </a:r>
          </a:p>
          <a:p>
            <a:r>
              <a:rPr lang="en-US" altLang="ko-KR" dirty="0"/>
              <a:t>            return slice of line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(adjacent transfer nodes of x) == 2 &amp; </a:t>
            </a:r>
            <a:r>
              <a:rPr lang="en-US" altLang="ko-KR" dirty="0" err="1"/>
              <a:t>len</a:t>
            </a:r>
            <a:r>
              <a:rPr lang="en-US" altLang="ko-KR" dirty="0"/>
              <a:t>(adjacent transfer nodes of y) == 2:</a:t>
            </a:r>
          </a:p>
          <a:p>
            <a:r>
              <a:rPr lang="en-US" altLang="ko-KR" dirty="0"/>
              <a:t>            return min(slice of line, path w/ </a:t>
            </a:r>
            <a:r>
              <a:rPr lang="en-US" altLang="ko-KR" dirty="0" err="1"/>
              <a:t>apsp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if not share transfer:</a:t>
            </a:r>
          </a:p>
          <a:p>
            <a:r>
              <a:rPr lang="en-US" altLang="ko-KR" dirty="0"/>
              <a:t>    return min of x to y path transit transfer node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77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7894287-4789-566C-1BFF-FEE8AFEAE704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6EAAFBD1-149A-7F0E-F487-8B2E55F563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89E0EB5C-1845-5172-120E-6BD161AE7E02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3109593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Problem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statement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38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AA39-2FF9-952E-38D0-691A1588F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C60933FF-0F0A-C033-5F90-FD2FAC679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653EFE3F-6B17-72D7-D654-AA56DC341288}"/>
              </a:ext>
            </a:extLst>
          </p:cNvPr>
          <p:cNvSpPr txBox="1">
            <a:spLocks/>
          </p:cNvSpPr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def</a:t>
            </a: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32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transit_node_routing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3" name="그림 2" descr="텍스트, 폰트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5F2324-51FA-DD8D-A3D5-2947CA6E8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79" y="1057275"/>
            <a:ext cx="60337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45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A8E07-E405-09CA-41CC-D309C00E0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7D431D78-D1EF-5BB5-3725-A9E200B4B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7FE609B5-0BA2-D005-E7D5-8F32D8A479CE}"/>
              </a:ext>
            </a:extLst>
          </p:cNvPr>
          <p:cNvSpPr txBox="1">
            <a:spLocks/>
          </p:cNvSpPr>
          <p:nvPr/>
        </p:nvSpPr>
        <p:spPr>
          <a:xfrm>
            <a:off x="548639" y="485775"/>
            <a:ext cx="7572104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def</a:t>
            </a: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3200" b="1" dirty="0" err="1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transit_node_routing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3" name="그림 2" descr="텍스트, 폰트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71C2134-9122-677A-DB68-EA6A36176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79" y="1057275"/>
            <a:ext cx="6033725" cy="5800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8B23F7-CEA2-0F4B-A6E2-8B422A4F4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904" y="0"/>
            <a:ext cx="5363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74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12A40-9493-B5F1-F4AD-77759C86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F8DD7-FBFA-BF09-9A4A-1466CE952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CF90C0-89D1-EB47-2EAC-754CD803E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2" y="0"/>
            <a:ext cx="11849455" cy="68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20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0A150-F9D5-6246-4265-CACA704F6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C2881E40-1025-0DF8-9BC5-9DFADB75C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6A5CEEE-666F-F0F0-0423-7202DE23FD8F}"/>
              </a:ext>
            </a:extLst>
          </p:cNvPr>
          <p:cNvSpPr txBox="1">
            <a:spLocks/>
          </p:cNvSpPr>
          <p:nvPr/>
        </p:nvSpPr>
        <p:spPr>
          <a:xfrm>
            <a:off x="200297" y="499836"/>
            <a:ext cx="9727474" cy="6604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Dijkstra vs Dial’s</a:t>
            </a:r>
            <a:endParaRPr lang="ko-KR" altLang="en-US" sz="2000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14E8A4-41A1-E4BA-B1AD-D714AAA7E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4036219"/>
            <a:ext cx="9686925" cy="1714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34773D-350B-F4B4-849F-A7B38715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525" y="1607344"/>
            <a:ext cx="9715500" cy="160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A56B4E-1209-0EA1-9A1F-8D03DD272AD2}"/>
              </a:ext>
            </a:extLst>
          </p:cNvPr>
          <p:cNvSpPr txBox="1"/>
          <p:nvPr/>
        </p:nvSpPr>
        <p:spPr>
          <a:xfrm>
            <a:off x="1152525" y="3330331"/>
            <a:ext cx="6272379" cy="369332"/>
          </a:xfrm>
          <a:prstGeom prst="rect">
            <a:avLst/>
          </a:prstGeom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Dijkstra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5164D-CF42-DE3A-1DF7-F4E1013A388A}"/>
              </a:ext>
            </a:extLst>
          </p:cNvPr>
          <p:cNvSpPr txBox="1"/>
          <p:nvPr/>
        </p:nvSpPr>
        <p:spPr>
          <a:xfrm>
            <a:off x="1152525" y="5873506"/>
            <a:ext cx="6272379" cy="369332"/>
          </a:xfrm>
          <a:prstGeom prst="rect">
            <a:avLst/>
          </a:prstGeom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Dial’s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724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E6A33-197C-2F58-3C4A-8D467DAED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7FBB79D9-3B97-E153-D366-268C30EB3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A863298-459F-6839-DC73-C76882166C62}"/>
              </a:ext>
            </a:extLst>
          </p:cNvPr>
          <p:cNvSpPr txBox="1">
            <a:spLocks/>
          </p:cNvSpPr>
          <p:nvPr/>
        </p:nvSpPr>
        <p:spPr>
          <a:xfrm>
            <a:off x="200297" y="499836"/>
            <a:ext cx="9727474" cy="6604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Dijkstra vs Dial’s</a:t>
            </a:r>
            <a:endParaRPr lang="ko-KR" altLang="en-US" sz="2000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29239-602E-D689-51E4-968C3D812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8850"/>
            <a:ext cx="12192000" cy="42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56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EAD1-9BBA-4A8E-922D-4C40F7B7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31DC0B7-CF6B-DC5A-F4BD-A46CCB839258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CF0BE257-19D3-5C40-7A52-460280050D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E6FAAF4C-C1D6-3760-8A14-DB5197FC6B93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3392599"/>
              <a:ext cx="4659424" cy="8868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584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10D8C32-2822-95F6-8609-294BA5408ADB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340360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Analysis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34CC7-6599-299E-17C2-3CF6EF3EA4F2}"/>
              </a:ext>
            </a:extLst>
          </p:cNvPr>
          <p:cNvSpPr txBox="1"/>
          <p:nvPr/>
        </p:nvSpPr>
        <p:spPr>
          <a:xfrm>
            <a:off x="548639" y="1510458"/>
            <a:ext cx="10724412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11674-BD42-D514-CEB8-8C716519C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62" y="2857500"/>
            <a:ext cx="9686925" cy="1714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C18D71-B274-7936-80F5-8502AB889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662" y="1057275"/>
            <a:ext cx="9715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85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9BC51E35-65C1-AC6C-DFEA-E2E668576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A902A41-9C58-4FF6-8A58-3B2C64753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9564" y="3979228"/>
            <a:ext cx="3512872" cy="60512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>
                <a:latin typeface="Noto Sans" panose="020B0502040504020204" pitchFamily="34" charset="0"/>
                <a:ea typeface="Noto Sans KR Medium" panose="020B0200000000000000" pitchFamily="50" charset="-127"/>
                <a:cs typeface="Noto Sans" panose="020B0502040504020204" pitchFamily="34" charset="0"/>
              </a:rPr>
              <a:t>이상으로 발표를 마치겠습니다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ko-KR" altLang="en-US" sz="2000" dirty="0">
              <a:latin typeface="Noto Sans" panose="020B0502040504020204" pitchFamily="34" charset="0"/>
              <a:ea typeface="Noto Sans KR Medium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89E0EB5C-1845-5172-120E-6BD161AE7E02}"/>
              </a:ext>
            </a:extLst>
          </p:cNvPr>
          <p:cNvSpPr txBox="1">
            <a:spLocks/>
          </p:cNvSpPr>
          <p:nvPr/>
        </p:nvSpPr>
        <p:spPr>
          <a:xfrm>
            <a:off x="1599247" y="1765618"/>
            <a:ext cx="8993506" cy="166338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5400" dirty="0">
                <a:gradFill flip="none" rotWithShape="1">
                  <a:gsLst>
                    <a:gs pos="0">
                      <a:srgbClr val="DA3068"/>
                    </a:gs>
                    <a:gs pos="100000">
                      <a:srgbClr val="2B71E3"/>
                    </a:gs>
                  </a:gsLst>
                  <a:lin ang="2700000" scaled="1"/>
                  <a:tileRect/>
                </a:gra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Thank you</a:t>
            </a:r>
          </a:p>
          <a:p>
            <a:pPr>
              <a:lnSpc>
                <a:spcPct val="110000"/>
              </a:lnSpc>
            </a:pPr>
            <a:r>
              <a:rPr lang="en-US" altLang="ko-KR" sz="5400" dirty="0">
                <a:gradFill flip="none" rotWithShape="1">
                  <a:gsLst>
                    <a:gs pos="0">
                      <a:srgbClr val="DA3068"/>
                    </a:gs>
                    <a:gs pos="100000">
                      <a:srgbClr val="2B71E3"/>
                    </a:gs>
                  </a:gsLst>
                  <a:lin ang="2700000" scaled="1"/>
                  <a:tileRect/>
                </a:gra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for listening!</a:t>
            </a:r>
            <a:endParaRPr lang="ko-KR" altLang="en-US" sz="5400" dirty="0">
              <a:gradFill flip="none" rotWithShape="1">
                <a:gsLst>
                  <a:gs pos="0">
                    <a:srgbClr val="DA3068"/>
                  </a:gs>
                  <a:gs pos="100000">
                    <a:srgbClr val="2B71E3"/>
                  </a:gs>
                </a:gsLst>
                <a:lin ang="2700000" scaled="1"/>
                <a:tileRect/>
              </a:gradFill>
              <a:latin typeface="Noto Sans Black" panose="020B0502040504020204" pitchFamily="34" charset="0"/>
              <a:ea typeface="Noto Sans KR Black" panose="020B0200000000000000" pitchFamily="50" charset="-127"/>
              <a:cs typeface="Noto Sans Black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36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10D8C32-2822-95F6-8609-294BA5408ADB}"/>
              </a:ext>
            </a:extLst>
          </p:cNvPr>
          <p:cNvSpPr txBox="1">
            <a:spLocks/>
          </p:cNvSpPr>
          <p:nvPr/>
        </p:nvSpPr>
        <p:spPr>
          <a:xfrm>
            <a:off x="548639" y="485774"/>
            <a:ext cx="4371704" cy="646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 statement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34CC7-6599-299E-17C2-3CF6EF3EA4F2}"/>
              </a:ext>
            </a:extLst>
          </p:cNvPr>
          <p:cNvSpPr txBox="1"/>
          <p:nvPr/>
        </p:nvSpPr>
        <p:spPr>
          <a:xfrm>
            <a:off x="548639" y="1429655"/>
            <a:ext cx="11461932" cy="4458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Input</a:t>
            </a: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 </a:t>
            </a:r>
            <a:endParaRPr lang="en-US" altLang="ko-KR" sz="2400" b="1" dirty="0">
              <a:solidFill>
                <a:srgbClr val="CA026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start and end stations are given. </a:t>
            </a:r>
            <a:b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Their format is flexible and can be chosen freely.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5400DC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Output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Return the optimal subway route from the start station to the end station based on the provided subway data (see Figure 1).</a:t>
            </a:r>
            <a:b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 included the route, the total travel time, and the final answer.</a:t>
            </a:r>
          </a:p>
        </p:txBody>
      </p:sp>
    </p:spTree>
    <p:extLst>
      <p:ext uri="{BB962C8B-B14F-4D97-AF65-F5344CB8AC3E}">
        <p14:creationId xmlns:p14="http://schemas.microsoft.com/office/powerpoint/2010/main" val="317958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D5AFA-6E7D-3C60-F9E0-AD9415D5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D5A613C0-FD94-978A-87B6-B853E46AF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D91AAC-BCA2-3806-745C-EED154E3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66" t="8571" r="5767" b="4762"/>
          <a:stretch/>
        </p:blipFill>
        <p:spPr>
          <a:xfrm>
            <a:off x="4223657" y="240030"/>
            <a:ext cx="7968343" cy="6676572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D0A178BF-DCC9-7643-6A0B-2A82E04526C0}"/>
              </a:ext>
            </a:extLst>
          </p:cNvPr>
          <p:cNvSpPr txBox="1">
            <a:spLocks/>
          </p:cNvSpPr>
          <p:nvPr/>
        </p:nvSpPr>
        <p:spPr>
          <a:xfrm>
            <a:off x="548639" y="485774"/>
            <a:ext cx="4371704" cy="646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Figure 1</a:t>
            </a:r>
          </a:p>
          <a:p>
            <a:pPr algn="l">
              <a:lnSpc>
                <a:spcPct val="110000"/>
              </a:lnSpc>
            </a:pPr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graph view</a:t>
            </a:r>
          </a:p>
          <a:p>
            <a:pPr algn="l">
              <a:lnSpc>
                <a:spcPct val="110000"/>
              </a:lnSpc>
            </a:pPr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 given subway data</a:t>
            </a:r>
            <a:endParaRPr lang="ko-KR" altLang="en-US" sz="28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465BB-ADEB-9574-7DB1-AB4008556F2A}"/>
              </a:ext>
            </a:extLst>
          </p:cNvPr>
          <p:cNvSpPr txBox="1"/>
          <p:nvPr/>
        </p:nvSpPr>
        <p:spPr>
          <a:xfrm>
            <a:off x="548639" y="2343480"/>
            <a:ext cx="6156961" cy="3350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71E3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Specific 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travel time </a:t>
            </a:r>
            <a:b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between adjacent stations is 2 minutes.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dirty="0">
              <a:solidFill>
                <a:srgbClr val="2B71E3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transfer time </a:t>
            </a:r>
            <a:b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between lines is also 2 minutes.</a:t>
            </a:r>
            <a:endParaRPr lang="en-US" altLang="ko-KR" sz="2400" b="1" dirty="0">
              <a:solidFill>
                <a:srgbClr val="2B71E3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957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242CA-6960-29BD-F72E-76297E41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A5307CD-4D7E-B297-5594-51FFEA2CE4D4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D46E30C8-FA51-E3B5-D9C6-9BD796FFB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DB0549DF-9581-48C8-EB59-6E50A694E3C2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3109593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Dijkstra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3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10D8C32-2822-95F6-8609-294BA5408ADB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제목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9F781-97A7-832E-0B04-466B106CF349}"/>
              </a:ext>
            </a:extLst>
          </p:cNvPr>
          <p:cNvSpPr txBox="1"/>
          <p:nvPr/>
        </p:nvSpPr>
        <p:spPr>
          <a:xfrm>
            <a:off x="548639" y="1429655"/>
            <a:ext cx="9423264" cy="4459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endParaRPr lang="en-US" altLang="ko-KR" sz="2400" b="1" dirty="0">
              <a:solidFill>
                <a:srgbClr val="CA026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1.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5400DC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5400DC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2B71E3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2B71E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13713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10D8C32-2822-95F6-8609-294BA5408ADB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제목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BE1E16-8D6E-B35F-9F47-D0C0C0C1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41732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i="0" dirty="0">
                <a:effectLst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endParaRPr lang="en-US" altLang="ko-KR" sz="24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b="1" i="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ko-KR" altLang="en-US" sz="2000" b="0" i="0" dirty="0">
                <a:effectLst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5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7F0-2606-C331-3D06-210653354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541C0C5-2082-AEA4-2E8A-8FDD90D04D52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75DEA496-B876-700C-881C-4C6175668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999E14DB-459E-C78E-C572-36C488356A30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2993481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 Black" panose="020B0502040504020204" pitchFamily="34" charset="0"/>
                  <a:ea typeface="Noto Sans Black" panose="020B0502040504020204" pitchFamily="34" charset="0"/>
                  <a:cs typeface="Noto Sans Black" panose="020B0502040504020204" pitchFamily="34" charset="0"/>
                </a:rPr>
                <a:t>A*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 Black" panose="020B0502040504020204" pitchFamily="34" charset="0"/>
                  <a:ea typeface="Noto Sans Black" panose="020B0502040504020204" pitchFamily="34" charset="0"/>
                  <a:cs typeface="Noto Sans Black" panose="020B0502040504020204" pitchFamily="34" charset="0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99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2058</Words>
  <Application>Microsoft Office PowerPoint</Application>
  <PresentationFormat>와이드스크린</PresentationFormat>
  <Paragraphs>270</Paragraphs>
  <Slides>37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Arial</vt:lpstr>
      <vt:lpstr>맑은 고딕</vt:lpstr>
      <vt:lpstr>Noto Sans</vt:lpstr>
      <vt:lpstr>Noto Sans Black</vt:lpstr>
      <vt:lpstr>Noto Sans KR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Mediapipe와 pygame을 이용한 AR 게임 제작</dc:title>
  <dc:creator>user</dc:creator>
  <cp:lastModifiedBy>sunnykej0326@gmail.com</cp:lastModifiedBy>
  <cp:revision>23</cp:revision>
  <dcterms:created xsi:type="dcterms:W3CDTF">2024-09-03T04:00:19Z</dcterms:created>
  <dcterms:modified xsi:type="dcterms:W3CDTF">2025-06-06T08:38:56Z</dcterms:modified>
  <cp:version/>
</cp:coreProperties>
</file>